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76" r:id="rId5"/>
    <p:sldId id="277" r:id="rId6"/>
    <p:sldId id="278" r:id="rId7"/>
    <p:sldId id="280" r:id="rId8"/>
    <p:sldId id="281" r:id="rId9"/>
    <p:sldId id="283" r:id="rId10"/>
    <p:sldId id="273" r:id="rId11"/>
    <p:sldId id="264" r:id="rId12"/>
    <p:sldId id="261" r:id="rId13"/>
    <p:sldId id="279" r:id="rId14"/>
    <p:sldId id="284" r:id="rId15"/>
    <p:sldId id="260" r:id="rId16"/>
  </p:sldIdLst>
  <p:sldSz cx="9144000" cy="6858000" type="screen4x3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53" autoAdjust="0"/>
    <p:restoredTop sz="94783"/>
  </p:normalViewPr>
  <p:slideViewPr>
    <p:cSldViewPr snapToGrid="0" snapToObjects="1">
      <p:cViewPr varScale="1">
        <p:scale>
          <a:sx n="103" d="100"/>
          <a:sy n="103" d="100"/>
        </p:scale>
        <p:origin x="13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D1C56-A324-4CB2-A2FC-B49373A79150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D3C73-97BC-4618-AE38-0230C05D8D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9952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000302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4709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143000" y="1122362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4629149" y="1681163"/>
            <a:ext cx="3887393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1800" b="1"/>
            </a:pPr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2" indent="-195942">
              <a:defRPr sz="2400"/>
            </a:lvl2pPr>
            <a:lvl3pPr marL="914400" indent="-228600">
              <a:defRPr sz="2400"/>
            </a:lvl3pPr>
            <a:lvl4pPr marL="1303019" indent="-274319">
              <a:defRPr sz="2400"/>
            </a:lvl4pPr>
            <a:lvl5pPr marL="1645920" indent="-274320"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200"/>
            </a:pPr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295347" y="6423343"/>
            <a:ext cx="220003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25830" marR="0" indent="-24003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3056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485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914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343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772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201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33"/>
          <p:cNvSpPr/>
          <p:nvPr/>
        </p:nvSpPr>
        <p:spPr>
          <a:xfrm>
            <a:off x="-1" y="-1"/>
            <a:ext cx="9144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5" name="Título 1"/>
          <p:cNvSpPr txBox="1">
            <a:spLocks noGrp="1"/>
          </p:cNvSpPr>
          <p:nvPr>
            <p:ph type="ctrTitle"/>
          </p:nvPr>
        </p:nvSpPr>
        <p:spPr>
          <a:xfrm>
            <a:off x="749513" y="3130040"/>
            <a:ext cx="3357145" cy="2387601"/>
          </a:xfrm>
          <a:prstGeom prst="rect">
            <a:avLst/>
          </a:prstGeom>
        </p:spPr>
        <p:txBody>
          <a:bodyPr anchor="t"/>
          <a:lstStyle>
            <a:lvl1pPr algn="l">
              <a:defRPr sz="4300"/>
            </a:lvl1pPr>
          </a:lstStyle>
          <a:p>
            <a:r>
              <a:rPr lang="es-ES" dirty="0"/>
              <a:t>Matemática</a:t>
            </a:r>
            <a:br>
              <a:rPr lang="es-ES" dirty="0"/>
            </a:br>
            <a:r>
              <a:rPr lang="es-ES" dirty="0"/>
              <a:t>2º básico</a:t>
            </a:r>
            <a:endParaRPr dirty="0"/>
          </a:p>
        </p:txBody>
      </p:sp>
      <p:sp>
        <p:nvSpPr>
          <p:cNvPr id="96" name="Subtítulo 2"/>
          <p:cNvSpPr txBox="1">
            <a:spLocks noGrp="1"/>
          </p:cNvSpPr>
          <p:nvPr>
            <p:ph type="subTitle" sz="quarter" idx="1"/>
          </p:nvPr>
        </p:nvSpPr>
        <p:spPr>
          <a:xfrm>
            <a:off x="835355" y="1122362"/>
            <a:ext cx="3357143" cy="1709848"/>
          </a:xfrm>
          <a:prstGeom prst="rect">
            <a:avLst/>
          </a:prstGeom>
        </p:spPr>
        <p:txBody>
          <a:bodyPr anchor="b"/>
          <a:lstStyle/>
          <a:p>
            <a:pPr algn="l">
              <a:defRPr sz="1700"/>
            </a:pPr>
            <a:r>
              <a:rPr lang="es-ES" dirty="0"/>
              <a:t>Profesora</a:t>
            </a:r>
            <a:r>
              <a:rPr dirty="0"/>
              <a:t>: Adriana </a:t>
            </a:r>
            <a:r>
              <a:rPr lang="es-ES" dirty="0"/>
              <a:t>Ascencio</a:t>
            </a:r>
            <a:endParaRPr dirty="0"/>
          </a:p>
          <a:p>
            <a:pPr algn="l">
              <a:defRPr sz="1700"/>
            </a:pPr>
            <a:r>
              <a:rPr dirty="0"/>
              <a:t>Co </a:t>
            </a:r>
            <a:r>
              <a:rPr lang="es-ES" dirty="0"/>
              <a:t>docente</a:t>
            </a:r>
            <a:r>
              <a:rPr dirty="0"/>
              <a:t>: </a:t>
            </a:r>
            <a:r>
              <a:rPr lang="es-ES" dirty="0"/>
              <a:t>Verónica Rosales C.</a:t>
            </a:r>
            <a:endParaRPr dirty="0"/>
          </a:p>
          <a:p>
            <a:pPr algn="l">
              <a:defRPr sz="1700"/>
            </a:pPr>
            <a:r>
              <a:rPr lang="es-ES" dirty="0"/>
              <a:t>Apoyo</a:t>
            </a:r>
            <a:r>
              <a:rPr dirty="0"/>
              <a:t>: </a:t>
            </a:r>
            <a:r>
              <a:rPr lang="es-ES" dirty="0"/>
              <a:t>Romané Chamorro.</a:t>
            </a:r>
            <a:endParaRPr dirty="0"/>
          </a:p>
        </p:txBody>
      </p:sp>
      <p:grpSp>
        <p:nvGrpSpPr>
          <p:cNvPr id="100" name="Group 35"/>
          <p:cNvGrpSpPr/>
          <p:nvPr/>
        </p:nvGrpSpPr>
        <p:grpSpPr>
          <a:xfrm>
            <a:off x="-3" y="3154316"/>
            <a:ext cx="548640" cy="673461"/>
            <a:chOff x="0" y="0"/>
            <a:chExt cx="548638" cy="673460"/>
          </a:xfrm>
        </p:grpSpPr>
        <p:sp>
          <p:nvSpPr>
            <p:cNvPr id="97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8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9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01" name="Rectangle 40"/>
          <p:cNvSpPr/>
          <p:nvPr/>
        </p:nvSpPr>
        <p:spPr>
          <a:xfrm flipH="1">
            <a:off x="8023252" y="0"/>
            <a:ext cx="1120749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2" name="Rectangle 42"/>
          <p:cNvSpPr/>
          <p:nvPr/>
        </p:nvSpPr>
        <p:spPr>
          <a:xfrm>
            <a:off x="4264357" y="391885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3" name="Imagen 3" descr="Imagen 3"/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4441869" y="666728"/>
            <a:ext cx="4152001" cy="5465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dirty="0">
                <a:solidFill>
                  <a:srgbClr val="00B0F0"/>
                </a:solidFill>
              </a:rPr>
              <a:t>¿Recuerdas las figuras 2D?</a:t>
            </a:r>
            <a:br>
              <a:rPr lang="es-ES" sz="4000" b="1" dirty="0">
                <a:solidFill>
                  <a:srgbClr val="00B0F0"/>
                </a:solidFill>
              </a:rPr>
            </a:br>
            <a:r>
              <a:rPr lang="es-ES" sz="4000" b="1" dirty="0">
                <a:solidFill>
                  <a:srgbClr val="00B0F0"/>
                </a:solidFill>
              </a:rPr>
              <a:t>Observemos algunas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74" y="3271404"/>
            <a:ext cx="2632797" cy="21320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49" y="2433639"/>
            <a:ext cx="1941802" cy="23441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955" y="3209111"/>
            <a:ext cx="2184453" cy="2256666"/>
          </a:xfrm>
          <a:prstGeom prst="rect">
            <a:avLst/>
          </a:prstGeom>
        </p:spPr>
      </p:pic>
      <p:sp>
        <p:nvSpPr>
          <p:cNvPr id="7" name="Rectangle 31">
            <a:extLst>
              <a:ext uri="{FF2B5EF4-FFF2-40B4-BE49-F238E27FC236}">
                <a16:creationId xmlns:a16="http://schemas.microsoft.com/office/drawing/2014/main" xmlns="" id="{3D67E237-FBAA-BE4F-A4DF-A02532DE7D56}"/>
              </a:ext>
            </a:extLst>
          </p:cNvPr>
          <p:cNvSpPr/>
          <p:nvPr/>
        </p:nvSpPr>
        <p:spPr>
          <a:xfrm flipH="1">
            <a:off x="-5" y="0"/>
            <a:ext cx="492205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23315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8363" y="209495"/>
            <a:ext cx="3887932" cy="1325564"/>
          </a:xfrm>
        </p:spPr>
        <p:txBody>
          <a:bodyPr/>
          <a:lstStyle/>
          <a:p>
            <a:r>
              <a:rPr lang="es-E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 la siguiente imagen: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56632D7-6147-40C8-AE36-62DD34EC9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760" y="230189"/>
            <a:ext cx="4784240" cy="1251560"/>
          </a:xfrm>
          <a:prstGeom prst="rect">
            <a:avLst/>
          </a:prstGeom>
        </p:spPr>
      </p:pic>
      <p:sp>
        <p:nvSpPr>
          <p:cNvPr id="5" name="Rectangle 31">
            <a:extLst>
              <a:ext uri="{FF2B5EF4-FFF2-40B4-BE49-F238E27FC236}">
                <a16:creationId xmlns:a16="http://schemas.microsoft.com/office/drawing/2014/main" xmlns="" id="{8718ACC2-8B3A-2B46-B6E5-77AB47192CB7}"/>
              </a:ext>
            </a:extLst>
          </p:cNvPr>
          <p:cNvSpPr/>
          <p:nvPr/>
        </p:nvSpPr>
        <p:spPr>
          <a:xfrm flipH="1">
            <a:off x="-2" y="0"/>
            <a:ext cx="1108365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64" y="1481749"/>
            <a:ext cx="7986790" cy="478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63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>
            <a:extLst>
              <a:ext uri="{FF2B5EF4-FFF2-40B4-BE49-F238E27FC236}">
                <a16:creationId xmlns:a16="http://schemas.microsoft.com/office/drawing/2014/main" xmlns="" id="{7369325E-2BCF-4745-A4DF-C8D1D9BD55E5}"/>
              </a:ext>
            </a:extLst>
          </p:cNvPr>
          <p:cNvSpPr/>
          <p:nvPr/>
        </p:nvSpPr>
        <p:spPr>
          <a:xfrm flipH="1">
            <a:off x="-5" y="0"/>
            <a:ext cx="492205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CuadroTexto 1"/>
          <p:cNvSpPr txBox="1"/>
          <p:nvPr/>
        </p:nvSpPr>
        <p:spPr>
          <a:xfrm>
            <a:off x="1025236" y="347991"/>
            <a:ext cx="462241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¿Qué figuras logras identificar?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636" y="1311420"/>
            <a:ext cx="4662921" cy="319130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82748" y="1482436"/>
            <a:ext cx="1444158" cy="74814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Triángulo isósceles 11"/>
          <p:cNvSpPr/>
          <p:nvPr/>
        </p:nvSpPr>
        <p:spPr>
          <a:xfrm>
            <a:off x="369149" y="2466108"/>
            <a:ext cx="1444158" cy="10668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492200" y="3906982"/>
            <a:ext cx="1198055" cy="119149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25203" y="5444836"/>
            <a:ext cx="959248" cy="106680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018368" y="1671844"/>
            <a:ext cx="219366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= _____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018367" y="2583908"/>
            <a:ext cx="219366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= _____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2018367" y="4179562"/>
            <a:ext cx="181934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= _____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2018367" y="5655071"/>
            <a:ext cx="181934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= _____</a:t>
            </a:r>
          </a:p>
        </p:txBody>
      </p:sp>
    </p:spTree>
    <p:extLst>
      <p:ext uri="{BB962C8B-B14F-4D97-AF65-F5344CB8AC3E}">
        <p14:creationId xmlns:p14="http://schemas.microsoft.com/office/powerpoint/2010/main" val="265876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2" grpId="0" animBg="1"/>
      <p:bldP spid="14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>
            <a:extLst>
              <a:ext uri="{FF2B5EF4-FFF2-40B4-BE49-F238E27FC236}">
                <a16:creationId xmlns:a16="http://schemas.microsoft.com/office/drawing/2014/main" xmlns="" id="{7369325E-2BCF-4745-A4DF-C8D1D9BD55E5}"/>
              </a:ext>
            </a:extLst>
          </p:cNvPr>
          <p:cNvSpPr/>
          <p:nvPr/>
        </p:nvSpPr>
        <p:spPr>
          <a:xfrm flipH="1">
            <a:off x="-5" y="0"/>
            <a:ext cx="492205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3B295D1-F6BA-2B4E-84FF-35009E77F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96" y="248376"/>
            <a:ext cx="3722613" cy="356532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E6ACE83-665C-3446-BAA4-06F04D1B5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550044"/>
            <a:ext cx="3072783" cy="33295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CFACC78-C3D8-4C4F-98EB-BFA451792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96" y="3903321"/>
            <a:ext cx="3968716" cy="2732948"/>
          </a:xfrm>
          <a:prstGeom prst="rect">
            <a:avLst/>
          </a:prstGeom>
        </p:spPr>
      </p:pic>
      <p:pic>
        <p:nvPicPr>
          <p:cNvPr id="7" name="Imagen 6" descr="Imagen que contiene firmar, diferente, gente, tráfico&#10;&#10;Descripción generada automáticamente">
            <a:extLst>
              <a:ext uri="{FF2B5EF4-FFF2-40B4-BE49-F238E27FC236}">
                <a16:creationId xmlns:a16="http://schemas.microsoft.com/office/drawing/2014/main" xmlns="" id="{62EB0F9B-C593-AE44-B237-19ED790DBA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267" y="139381"/>
            <a:ext cx="2660149" cy="148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71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>
            <a:extLst>
              <a:ext uri="{FF2B5EF4-FFF2-40B4-BE49-F238E27FC236}">
                <a16:creationId xmlns:a16="http://schemas.microsoft.com/office/drawing/2014/main" xmlns="" id="{7369325E-2BCF-4745-A4DF-C8D1D9BD55E5}"/>
              </a:ext>
            </a:extLst>
          </p:cNvPr>
          <p:cNvSpPr/>
          <p:nvPr/>
        </p:nvSpPr>
        <p:spPr>
          <a:xfrm flipH="1">
            <a:off x="-5" y="0"/>
            <a:ext cx="492205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50F340E-D9CC-0C4B-9131-B81AD369346C}"/>
              </a:ext>
            </a:extLst>
          </p:cNvPr>
          <p:cNvSpPr txBox="1"/>
          <p:nvPr/>
        </p:nvSpPr>
        <p:spPr>
          <a:xfrm>
            <a:off x="1052946" y="1080654"/>
            <a:ext cx="719094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dirty="0"/>
              <a:t>A continuación construye con la plasticina y los palitos  (pinchos) ltriángulos y cuadrilateros</a:t>
            </a:r>
            <a:endParaRPr kumimoji="0" lang="es-C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028" name="Picture 4" descr="Con ayuda de bombones y palillos nuestros alumnos se pueden divertir construyendo figuras planas y/o cuerpos geométricos">
            <a:extLst>
              <a:ext uri="{FF2B5EF4-FFF2-40B4-BE49-F238E27FC236}">
                <a16:creationId xmlns:a16="http://schemas.microsoft.com/office/drawing/2014/main" xmlns="" id="{63F719E3-2DFD-2341-A3A8-FDF3752F6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967346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iguras geométricas en plastilina y palillos | Figuras geometricas para  preescolar, Figuras y cuerpos geometricos, Figuras geometricas para niños">
            <a:extLst>
              <a:ext uri="{FF2B5EF4-FFF2-40B4-BE49-F238E27FC236}">
                <a16:creationId xmlns:a16="http://schemas.microsoft.com/office/drawing/2014/main" xmlns="" id="{FC01B431-BA0A-234C-BDE6-D1AF32DEA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742" y="3504046"/>
            <a:ext cx="3546258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41258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" name="Freeform: Shape 10"/>
          <p:cNvSpPr/>
          <p:nvPr/>
        </p:nvSpPr>
        <p:spPr>
          <a:xfrm>
            <a:off x="241299" y="321732"/>
            <a:ext cx="8660122" cy="6214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900" y="0"/>
                </a:lnTo>
                <a:lnTo>
                  <a:pt x="14900" y="6"/>
                </a:lnTo>
                <a:lnTo>
                  <a:pt x="21600" y="6"/>
                </a:lnTo>
                <a:lnTo>
                  <a:pt x="21600" y="9964"/>
                </a:lnTo>
                <a:lnTo>
                  <a:pt x="20998" y="11051"/>
                </a:lnTo>
                <a:lnTo>
                  <a:pt x="20998" y="1048"/>
                </a:lnTo>
                <a:lnTo>
                  <a:pt x="599" y="1048"/>
                </a:lnTo>
                <a:lnTo>
                  <a:pt x="599" y="20540"/>
                </a:lnTo>
                <a:lnTo>
                  <a:pt x="15746" y="20540"/>
                </a:lnTo>
                <a:lnTo>
                  <a:pt x="15159" y="21600"/>
                </a:lnTo>
                <a:lnTo>
                  <a:pt x="13512" y="21600"/>
                </a:lnTo>
                <a:lnTo>
                  <a:pt x="13512" y="21594"/>
                </a:lnTo>
                <a:lnTo>
                  <a:pt x="0" y="21594"/>
                </a:lnTo>
                <a:close/>
              </a:path>
            </a:pathLst>
          </a:custGeom>
          <a:solidFill>
            <a:srgbClr val="808080">
              <a:alpha val="2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9" name="Right Triangle 12"/>
          <p:cNvSpPr/>
          <p:nvPr/>
        </p:nvSpPr>
        <p:spPr>
          <a:xfrm flipH="1">
            <a:off x="6432539" y="3335866"/>
            <a:ext cx="2468881" cy="320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0" name="Imagen 3" descr="Imagen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35" y="918545"/>
            <a:ext cx="5241406" cy="49793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29"/>
          <p:cNvSpPr/>
          <p:nvPr/>
        </p:nvSpPr>
        <p:spPr>
          <a:xfrm>
            <a:off x="-1" y="-1"/>
            <a:ext cx="9144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6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7" name="Rectangle 33"/>
          <p:cNvSpPr/>
          <p:nvPr/>
        </p:nvSpPr>
        <p:spPr>
          <a:xfrm>
            <a:off x="372617" y="391885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11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08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9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0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12" name="Imagen 11" descr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19" y="0"/>
            <a:ext cx="484909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n 18" descr="Imagen 18"/>
          <p:cNvPicPr>
            <a:picLocks noChangeAspect="1"/>
          </p:cNvPicPr>
          <p:nvPr/>
        </p:nvPicPr>
        <p:blipFill>
          <a:blip r:embed="rId3"/>
          <a:srcRect l="36078"/>
          <a:stretch>
            <a:fillRect/>
          </a:stretch>
        </p:blipFill>
        <p:spPr>
          <a:xfrm>
            <a:off x="5165316" y="0"/>
            <a:ext cx="309966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29"/>
          <p:cNvSpPr/>
          <p:nvPr/>
        </p:nvSpPr>
        <p:spPr>
          <a:xfrm>
            <a:off x="-1" y="633"/>
            <a:ext cx="9144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16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7" name="Rectangle 33"/>
          <p:cNvSpPr/>
          <p:nvPr/>
        </p:nvSpPr>
        <p:spPr>
          <a:xfrm>
            <a:off x="372617" y="391885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21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18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9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0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6" name="Imagen 14" descr="Imagen 14">
            <a:extLst>
              <a:ext uri="{FF2B5EF4-FFF2-40B4-BE49-F238E27FC236}">
                <a16:creationId xmlns:a16="http://schemas.microsoft.com/office/drawing/2014/main" xmlns="" id="{5CD8C9EA-D502-D244-8E42-68350176F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22" y="145941"/>
            <a:ext cx="6116951" cy="1197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agen 15" descr="Imagen 15">
            <a:extLst>
              <a:ext uri="{FF2B5EF4-FFF2-40B4-BE49-F238E27FC236}">
                <a16:creationId xmlns:a16="http://schemas.microsoft.com/office/drawing/2014/main" xmlns="" id="{25943806-9ECA-0D43-8772-D0492A751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781" y="65854"/>
            <a:ext cx="2076522" cy="14997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0259" y="2777837"/>
            <a:ext cx="3619500" cy="3962400"/>
          </a:xfrm>
          <a:prstGeom prst="rect">
            <a:avLst/>
          </a:prstGeom>
        </p:spPr>
      </p:pic>
      <p:grpSp>
        <p:nvGrpSpPr>
          <p:cNvPr id="17" name="Llamada rectangular redondeada 11"/>
          <p:cNvGrpSpPr/>
          <p:nvPr/>
        </p:nvGrpSpPr>
        <p:grpSpPr>
          <a:xfrm>
            <a:off x="560373" y="1343890"/>
            <a:ext cx="5868136" cy="3751015"/>
            <a:chOff x="0" y="340954"/>
            <a:chExt cx="5786014" cy="3751013"/>
          </a:xfrm>
        </p:grpSpPr>
        <p:sp>
          <p:nvSpPr>
            <p:cNvPr id="19" name="Figura"/>
            <p:cNvSpPr/>
            <p:nvPr/>
          </p:nvSpPr>
          <p:spPr>
            <a:xfrm>
              <a:off x="0" y="340954"/>
              <a:ext cx="5786014" cy="3751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107"/>
                  </a:moveTo>
                  <a:cubicBezTo>
                    <a:pt x="0" y="1391"/>
                    <a:pt x="984" y="0"/>
                    <a:pt x="2197" y="0"/>
                  </a:cubicBezTo>
                  <a:lnTo>
                    <a:pt x="7690" y="0"/>
                  </a:lnTo>
                  <a:lnTo>
                    <a:pt x="10985" y="0"/>
                  </a:lnTo>
                  <a:cubicBezTo>
                    <a:pt x="12199" y="0"/>
                    <a:pt x="13182" y="1391"/>
                    <a:pt x="13182" y="3107"/>
                  </a:cubicBezTo>
                  <a:lnTo>
                    <a:pt x="13182" y="3600"/>
                  </a:lnTo>
                  <a:lnTo>
                    <a:pt x="21600" y="10142"/>
                  </a:lnTo>
                  <a:lnTo>
                    <a:pt x="13182" y="9000"/>
                  </a:lnTo>
                  <a:lnTo>
                    <a:pt x="13182" y="18493"/>
                  </a:lnTo>
                  <a:cubicBezTo>
                    <a:pt x="13182" y="20209"/>
                    <a:pt x="12199" y="21600"/>
                    <a:pt x="10985" y="21600"/>
                  </a:cubicBezTo>
                  <a:lnTo>
                    <a:pt x="10985" y="21600"/>
                  </a:lnTo>
                  <a:lnTo>
                    <a:pt x="2197" y="21600"/>
                  </a:lnTo>
                  <a:cubicBezTo>
                    <a:pt x="984" y="21600"/>
                    <a:pt x="0" y="20209"/>
                    <a:pt x="0" y="18493"/>
                  </a:cubicBezTo>
                  <a:lnTo>
                    <a:pt x="0" y="3600"/>
                  </a:lnTo>
                  <a:close/>
                </a:path>
              </a:pathLst>
            </a:custGeom>
            <a:solidFill>
              <a:srgbClr val="FFF2CC"/>
            </a:solidFill>
            <a:ln w="6350" cap="flat">
              <a:solidFill>
                <a:schemeClr val="accent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20" name="¿Qué aprenderemos?…"/>
            <p:cNvSpPr txBox="1"/>
            <p:nvPr/>
          </p:nvSpPr>
          <p:spPr>
            <a:xfrm>
              <a:off x="172377" y="460937"/>
              <a:ext cx="3186425" cy="31700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sz="2400"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r>
                <a:rPr sz="2800" b="1" dirty="0">
                  <a:latin typeface="+mj-ea"/>
                </a:rPr>
                <a:t>¿</a:t>
              </a:r>
              <a:r>
                <a:rPr lang="es-ES" sz="2800" b="1" dirty="0">
                  <a:latin typeface="+mj-ea"/>
                </a:rPr>
                <a:t>Qué</a:t>
              </a:r>
              <a:r>
                <a:rPr sz="2800" b="1" dirty="0">
                  <a:latin typeface="+mj-ea"/>
                </a:rPr>
                <a:t> </a:t>
              </a:r>
              <a:r>
                <a:rPr lang="es-ES" sz="2800" b="1" dirty="0">
                  <a:latin typeface="+mj-ea"/>
                </a:rPr>
                <a:t>aprenderemos</a:t>
              </a:r>
              <a:r>
                <a:rPr sz="2800" b="1" dirty="0">
                  <a:latin typeface="+mj-ea"/>
                </a:rPr>
                <a:t>?</a:t>
              </a:r>
              <a:endParaRPr lang="es-ES" sz="2800" b="1" dirty="0">
                <a:latin typeface="+mj-ea"/>
              </a:endParaRPr>
            </a:p>
            <a:p>
              <a:r>
                <a:rPr lang="es-CL" dirty="0"/>
                <a:t>Dibujar líneas rectas para</a:t>
              </a:r>
            </a:p>
            <a:p>
              <a:r>
                <a:rPr lang="es-CL" dirty="0"/>
                <a:t>formar triángulos y cuadriláteros con material concreto, representando gráficamente emociones durante el trabajo, usando dibujos de expresiones faciales.</a:t>
              </a:r>
            </a:p>
            <a:p>
              <a:r>
                <a:rPr lang="es-CL" dirty="0"/>
                <a:t> (OA15)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>
            <a:extLst>
              <a:ext uri="{FF2B5EF4-FFF2-40B4-BE49-F238E27FC236}">
                <a16:creationId xmlns:a16="http://schemas.microsoft.com/office/drawing/2014/main" xmlns="" id="{7369325E-2BCF-4745-A4DF-C8D1D9BD55E5}"/>
              </a:ext>
            </a:extLst>
          </p:cNvPr>
          <p:cNvSpPr/>
          <p:nvPr/>
        </p:nvSpPr>
        <p:spPr>
          <a:xfrm flipH="1">
            <a:off x="-5" y="0"/>
            <a:ext cx="492205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90F7624E-9B28-0B46-8FCE-A4527DDA4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50" y="587376"/>
            <a:ext cx="7226300" cy="20828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861FD25-0DC7-4A42-ACA8-14DD00D05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50" y="2843213"/>
            <a:ext cx="3327400" cy="20701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3A74FEC-37EC-8F48-B402-0BA357234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562" y="5086350"/>
            <a:ext cx="57531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660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>
            <a:extLst>
              <a:ext uri="{FF2B5EF4-FFF2-40B4-BE49-F238E27FC236}">
                <a16:creationId xmlns:a16="http://schemas.microsoft.com/office/drawing/2014/main" xmlns="" id="{7369325E-2BCF-4745-A4DF-C8D1D9BD55E5}"/>
              </a:ext>
            </a:extLst>
          </p:cNvPr>
          <p:cNvSpPr/>
          <p:nvPr/>
        </p:nvSpPr>
        <p:spPr>
          <a:xfrm flipH="1">
            <a:off x="-5" y="0"/>
            <a:ext cx="492205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D20FE9F-0629-F74C-AC1F-CAF57F671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50" y="336550"/>
            <a:ext cx="69215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815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>
            <a:extLst>
              <a:ext uri="{FF2B5EF4-FFF2-40B4-BE49-F238E27FC236}">
                <a16:creationId xmlns:a16="http://schemas.microsoft.com/office/drawing/2014/main" xmlns="" id="{7369325E-2BCF-4745-A4DF-C8D1D9BD55E5}"/>
              </a:ext>
            </a:extLst>
          </p:cNvPr>
          <p:cNvSpPr/>
          <p:nvPr/>
        </p:nvSpPr>
        <p:spPr>
          <a:xfrm flipH="1">
            <a:off x="-5" y="0"/>
            <a:ext cx="492205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35DAFBB-E069-FA4A-B463-F08D11964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00" y="601662"/>
            <a:ext cx="63881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9179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>
            <a:extLst>
              <a:ext uri="{FF2B5EF4-FFF2-40B4-BE49-F238E27FC236}">
                <a16:creationId xmlns:a16="http://schemas.microsoft.com/office/drawing/2014/main" xmlns="" id="{7369325E-2BCF-4745-A4DF-C8D1D9BD55E5}"/>
              </a:ext>
            </a:extLst>
          </p:cNvPr>
          <p:cNvSpPr/>
          <p:nvPr/>
        </p:nvSpPr>
        <p:spPr>
          <a:xfrm flipH="1">
            <a:off x="-5" y="0"/>
            <a:ext cx="492205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4F823E7A-70DB-414D-B839-ECF0F4043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50" y="225425"/>
            <a:ext cx="5207000" cy="8636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78E2FE2-D574-9846-AE54-CF44E6935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201147"/>
            <a:ext cx="4772025" cy="262790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C5329CF-AEE1-1042-A65F-73F9B6836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50" y="4330700"/>
            <a:ext cx="74803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0264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>
            <a:extLst>
              <a:ext uri="{FF2B5EF4-FFF2-40B4-BE49-F238E27FC236}">
                <a16:creationId xmlns:a16="http://schemas.microsoft.com/office/drawing/2014/main" xmlns="" id="{7369325E-2BCF-4745-A4DF-C8D1D9BD55E5}"/>
              </a:ext>
            </a:extLst>
          </p:cNvPr>
          <p:cNvSpPr/>
          <p:nvPr/>
        </p:nvSpPr>
        <p:spPr>
          <a:xfrm flipH="1">
            <a:off x="-5" y="0"/>
            <a:ext cx="492205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00084C4-2D47-9F44-A2B5-A38DC0B03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550862"/>
            <a:ext cx="76962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9668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>
            <a:extLst>
              <a:ext uri="{FF2B5EF4-FFF2-40B4-BE49-F238E27FC236}">
                <a16:creationId xmlns:a16="http://schemas.microsoft.com/office/drawing/2014/main" xmlns="" id="{7369325E-2BCF-4745-A4DF-C8D1D9BD55E5}"/>
              </a:ext>
            </a:extLst>
          </p:cNvPr>
          <p:cNvSpPr/>
          <p:nvPr/>
        </p:nvSpPr>
        <p:spPr>
          <a:xfrm flipH="1">
            <a:off x="-5" y="0"/>
            <a:ext cx="492205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2F032DA-1FEF-5A4A-BCCA-508AF5B0A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536700"/>
            <a:ext cx="6477000" cy="37846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C674D033-654F-2944-A72D-9B7805816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solidFill>
                  <a:srgbClr val="00B0F0"/>
                </a:solidFill>
              </a:rPr>
              <a:t>¿Recuerdas las figuras 2D?</a:t>
            </a:r>
            <a:br>
              <a:rPr lang="es-ES" sz="4000" b="1" dirty="0">
                <a:solidFill>
                  <a:srgbClr val="00B0F0"/>
                </a:solidFill>
              </a:rPr>
            </a:br>
            <a:r>
              <a:rPr lang="es-ES" sz="4000" b="1" dirty="0">
                <a:solidFill>
                  <a:srgbClr val="00B0F0"/>
                </a:solidFill>
              </a:rPr>
              <a:t>Observemos algunas</a:t>
            </a:r>
          </a:p>
        </p:txBody>
      </p:sp>
    </p:spTree>
    <p:extLst>
      <p:ext uri="{BB962C8B-B14F-4D97-AF65-F5344CB8AC3E}">
        <p14:creationId xmlns:p14="http://schemas.microsoft.com/office/powerpoint/2010/main" val="31498310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96</Words>
  <Application>Microsoft Office PowerPoint</Application>
  <PresentationFormat>Presentación en pantalla (4:3)</PresentationFormat>
  <Paragraphs>17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Abadi MT Condensed Light</vt:lpstr>
      <vt:lpstr>Arial</vt:lpstr>
      <vt:lpstr>Calibri</vt:lpstr>
      <vt:lpstr>Calibri Light</vt:lpstr>
      <vt:lpstr>Tema de Office</vt:lpstr>
      <vt:lpstr>Matemática 2º básico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¿Recuerdas las figuras 2D? Observemos algunas</vt:lpstr>
      <vt:lpstr>¿Recuerdas las figuras 2D? Observemos algunas</vt:lpstr>
      <vt:lpstr>Observa la siguiente imagen: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Matemáticas</dc:title>
  <dc:creator>user</dc:creator>
  <cp:lastModifiedBy>HP</cp:lastModifiedBy>
  <cp:revision>78</cp:revision>
  <cp:lastPrinted>2020-10-13T14:08:57Z</cp:lastPrinted>
  <dcterms:modified xsi:type="dcterms:W3CDTF">2020-10-13T14:09:01Z</dcterms:modified>
</cp:coreProperties>
</file>