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7" r:id="rId10"/>
    <p:sldId id="268" r:id="rId11"/>
    <p:sldId id="270" r:id="rId12"/>
    <p:sldId id="271" r:id="rId13"/>
    <p:sldId id="272" r:id="rId14"/>
    <p:sldId id="260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scencio.jjc@gmail.com" initials="a" lastIdx="1" clrIdx="0">
    <p:extLst>
      <p:ext uri="{19B8F6BF-5375-455C-9EA6-DF929625EA0E}">
        <p15:presenceInfo xmlns:p15="http://schemas.microsoft.com/office/powerpoint/2012/main" userId="699394111696cf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24B6"/>
    <a:srgbClr val="FF3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96"/>
    <p:restoredTop sz="94718"/>
  </p:normalViewPr>
  <p:slideViewPr>
    <p:cSldViewPr snapToGrid="0" snapToObjects="1">
      <p:cViewPr varScale="1">
        <p:scale>
          <a:sx n="112" d="100"/>
          <a:sy n="112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23343"/>
            <a:ext cx="220003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hyperlink" Target="https://www.youtube.com/watch?v=aTXgg4umEtY&amp;feature=youtu.be" TargetMode="Externa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33"/>
          <p:cNvSpPr/>
          <p:nvPr/>
        </p:nvSpPr>
        <p:spPr>
          <a:xfrm>
            <a:off x="0" y="391885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CL" dirty="0"/>
              <a:t>https://www.youtube.com/watch?v=aTXgg4umEtY&amp;feature=youtu.be</a:t>
            </a:r>
            <a:endParaRPr dirty="0"/>
          </a:p>
        </p:txBody>
      </p:sp>
      <p:sp>
        <p:nvSpPr>
          <p:cNvPr id="95" name="Título 1"/>
          <p:cNvSpPr txBox="1">
            <a:spLocks noGrp="1"/>
          </p:cNvSpPr>
          <p:nvPr>
            <p:ph type="ctrTitle"/>
          </p:nvPr>
        </p:nvSpPr>
        <p:spPr>
          <a:xfrm>
            <a:off x="749513" y="3130040"/>
            <a:ext cx="3357145" cy="2387601"/>
          </a:xfrm>
          <a:prstGeom prst="rect">
            <a:avLst/>
          </a:prstGeom>
        </p:spPr>
        <p:txBody>
          <a:bodyPr anchor="t"/>
          <a:lstStyle>
            <a:lvl1pPr algn="l">
              <a:defRPr sz="4300"/>
            </a:lvl1pPr>
          </a:lstStyle>
          <a:p>
            <a:r>
              <a:rPr lang="es-ES"/>
              <a:t>Matemáticas 4º</a:t>
            </a:r>
            <a:endParaRPr dirty="0"/>
          </a:p>
        </p:txBody>
      </p:sp>
      <p:sp>
        <p:nvSpPr>
          <p:cNvPr id="96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835355" y="1122362"/>
            <a:ext cx="3357143" cy="1709848"/>
          </a:xfrm>
          <a:prstGeom prst="rect">
            <a:avLst/>
          </a:prstGeom>
        </p:spPr>
        <p:txBody>
          <a:bodyPr anchor="b"/>
          <a:lstStyle/>
          <a:p>
            <a:pPr algn="l">
              <a:defRPr sz="1700"/>
            </a:pPr>
            <a:r>
              <a:rPr lang="es-ES" dirty="0"/>
              <a:t>Profesores</a:t>
            </a:r>
            <a:r>
              <a:rPr dirty="0"/>
              <a:t>: Adriana </a:t>
            </a:r>
            <a:r>
              <a:rPr lang="es-ES" dirty="0"/>
              <a:t>Ascencio</a:t>
            </a:r>
            <a:endParaRPr dirty="0"/>
          </a:p>
          <a:p>
            <a:pPr algn="l">
              <a:defRPr sz="1700"/>
            </a:pPr>
            <a:r>
              <a:rPr lang="es-ES" dirty="0"/>
              <a:t>                   </a:t>
            </a:r>
            <a:r>
              <a:rPr dirty="0"/>
              <a:t>: </a:t>
            </a:r>
            <a:r>
              <a:rPr lang="es-ES" dirty="0"/>
              <a:t>Romina  Escalona</a:t>
            </a:r>
            <a:endParaRPr dirty="0"/>
          </a:p>
          <a:p>
            <a:pPr algn="l">
              <a:defRPr sz="1700"/>
            </a:pPr>
            <a:r>
              <a:rPr lang="es-ES" dirty="0"/>
              <a:t>                   </a:t>
            </a:r>
            <a:r>
              <a:rPr dirty="0"/>
              <a:t>: </a:t>
            </a:r>
            <a:r>
              <a:rPr lang="es-ES" dirty="0"/>
              <a:t>Bani Hidalgo</a:t>
            </a:r>
            <a:endParaRPr dirty="0"/>
          </a:p>
        </p:txBody>
      </p:sp>
      <p:grpSp>
        <p:nvGrpSpPr>
          <p:cNvPr id="100" name="Group 35"/>
          <p:cNvGrpSpPr/>
          <p:nvPr/>
        </p:nvGrpSpPr>
        <p:grpSpPr>
          <a:xfrm>
            <a:off x="-3" y="3154316"/>
            <a:ext cx="548640" cy="673461"/>
            <a:chOff x="0" y="0"/>
            <a:chExt cx="548638" cy="673460"/>
          </a:xfrm>
        </p:grpSpPr>
        <p:sp>
          <p:nvSpPr>
            <p:cNvPr id="97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98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99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01" name="Rectangle 40"/>
          <p:cNvSpPr/>
          <p:nvPr/>
        </p:nvSpPr>
        <p:spPr>
          <a:xfrm flipH="1">
            <a:off x="802325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2" name="Rectangle 42"/>
          <p:cNvSpPr/>
          <p:nvPr/>
        </p:nvSpPr>
        <p:spPr>
          <a:xfrm>
            <a:off x="426435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03" name="Imagen 3" descr="Imagen 3"/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4441869" y="666728"/>
            <a:ext cx="4152001" cy="5465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401752" y="490104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CL"/>
              <a:t> </a:t>
            </a:r>
            <a:endParaRPr dirty="0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38" name="CuadroTexto 1"/>
          <p:cNvSpPr txBox="1"/>
          <p:nvPr/>
        </p:nvSpPr>
        <p:spPr>
          <a:xfrm>
            <a:off x="868519" y="729487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39" name="CuadroTexto 2"/>
          <p:cNvSpPr txBox="1"/>
          <p:nvPr/>
        </p:nvSpPr>
        <p:spPr>
          <a:xfrm>
            <a:off x="2800395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0" name="CuadroTexto 3"/>
          <p:cNvSpPr txBox="1"/>
          <p:nvPr/>
        </p:nvSpPr>
        <p:spPr>
          <a:xfrm>
            <a:off x="3861703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1" name="CuadroTexto 4"/>
          <p:cNvSpPr txBox="1"/>
          <p:nvPr/>
        </p:nvSpPr>
        <p:spPr>
          <a:xfrm>
            <a:off x="5364657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2" name="CuadroTexto 6"/>
          <p:cNvSpPr txBox="1"/>
          <p:nvPr/>
        </p:nvSpPr>
        <p:spPr>
          <a:xfrm>
            <a:off x="743998" y="1485472"/>
            <a:ext cx="24148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endParaRPr dirty="0"/>
          </a:p>
        </p:txBody>
      </p:sp>
      <p:sp>
        <p:nvSpPr>
          <p:cNvPr id="143" name="CuadroTexto 8"/>
          <p:cNvSpPr txBox="1"/>
          <p:nvPr/>
        </p:nvSpPr>
        <p:spPr>
          <a:xfrm>
            <a:off x="868519" y="2241458"/>
            <a:ext cx="27827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rPr dirty="0"/>
              <a:t>  </a:t>
            </a:r>
          </a:p>
        </p:txBody>
      </p:sp>
      <p:sp>
        <p:nvSpPr>
          <p:cNvPr id="144" name="CuadroTexto 9"/>
          <p:cNvSpPr txBox="1"/>
          <p:nvPr/>
        </p:nvSpPr>
        <p:spPr>
          <a:xfrm>
            <a:off x="2504613" y="2282710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5" name="Rectángulo 17"/>
          <p:cNvSpPr txBox="1"/>
          <p:nvPr/>
        </p:nvSpPr>
        <p:spPr>
          <a:xfrm>
            <a:off x="888386" y="2951277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6" name="CuadroTexto 26"/>
          <p:cNvSpPr txBox="1"/>
          <p:nvPr/>
        </p:nvSpPr>
        <p:spPr>
          <a:xfrm>
            <a:off x="2523727" y="2975424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7" name="Rectángulo 27"/>
          <p:cNvSpPr txBox="1"/>
          <p:nvPr/>
        </p:nvSpPr>
        <p:spPr>
          <a:xfrm>
            <a:off x="893211" y="3654464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8" name="CuadroTexto 28"/>
          <p:cNvSpPr txBox="1"/>
          <p:nvPr/>
        </p:nvSpPr>
        <p:spPr>
          <a:xfrm>
            <a:off x="2672753" y="3653830"/>
            <a:ext cx="16264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9" name="Rectángulo 30"/>
          <p:cNvSpPr txBox="1"/>
          <p:nvPr/>
        </p:nvSpPr>
        <p:spPr>
          <a:xfrm>
            <a:off x="929730" y="4312566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0" name="CuadroTexto 32"/>
          <p:cNvSpPr txBox="1"/>
          <p:nvPr/>
        </p:nvSpPr>
        <p:spPr>
          <a:xfrm>
            <a:off x="2551022" y="4344916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51" name="Rectángulo 34"/>
          <p:cNvSpPr txBox="1"/>
          <p:nvPr/>
        </p:nvSpPr>
        <p:spPr>
          <a:xfrm>
            <a:off x="929729" y="5005280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2" name="CuadroTexto 39"/>
          <p:cNvSpPr txBox="1"/>
          <p:nvPr/>
        </p:nvSpPr>
        <p:spPr>
          <a:xfrm>
            <a:off x="2555770" y="5071042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EC3217E-6D77-A744-895A-212E9E56218E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/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6FA5C4-9917-1245-B92D-50A5E6528E20}"/>
              </a:ext>
            </a:extLst>
          </p:cNvPr>
          <p:cNvSpPr txBox="1"/>
          <p:nvPr/>
        </p:nvSpPr>
        <p:spPr>
          <a:xfrm>
            <a:off x="1264096" y="456385"/>
            <a:ext cx="3493903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2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Paso 2. </a:t>
            </a:r>
            <a:r>
              <a:rPr lang="es-CL" sz="22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kumimoji="0" lang="es-CL" sz="22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alcular y representar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028F90C-01A0-434B-A483-D9FB13C71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747" y="967310"/>
            <a:ext cx="3485072" cy="347711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57E6B53-2AC3-3940-A069-30B41149D9ED}"/>
              </a:ext>
            </a:extLst>
          </p:cNvPr>
          <p:cNvSpPr txBox="1"/>
          <p:nvPr/>
        </p:nvSpPr>
        <p:spPr>
          <a:xfrm>
            <a:off x="5339199" y="895063"/>
            <a:ext cx="289260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Como se realizó el conteo en la tabla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E19CA9-25A2-B04C-AC26-66FAFDB63135}"/>
              </a:ext>
            </a:extLst>
          </p:cNvPr>
          <p:cNvSpPr txBox="1"/>
          <p:nvPr/>
        </p:nvSpPr>
        <p:spPr>
          <a:xfrm>
            <a:off x="5405355" y="2159601"/>
            <a:ext cx="282644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¿De que otra forma se puede resolver el problema?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700D62B-91A9-3143-B64C-3FBF1A6145CF}"/>
              </a:ext>
            </a:extLst>
          </p:cNvPr>
          <p:cNvSpPr txBox="1"/>
          <p:nvPr/>
        </p:nvSpPr>
        <p:spPr>
          <a:xfrm>
            <a:off x="1522500" y="5617917"/>
            <a:ext cx="286552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Elaboraron 96 panes en total.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4DEADFB-7692-7045-9266-BE1E566C9430}"/>
              </a:ext>
            </a:extLst>
          </p:cNvPr>
          <p:cNvSpPr txBox="1"/>
          <p:nvPr/>
        </p:nvSpPr>
        <p:spPr>
          <a:xfrm>
            <a:off x="1448585" y="4844982"/>
            <a:ext cx="4008468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200" b="0" i="0" u="none" strike="noStrike" cap="none" spc="0" normalizeH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Paso 3: Dar respuesta al problema</a:t>
            </a:r>
          </a:p>
        </p:txBody>
      </p:sp>
    </p:spTree>
    <p:extLst>
      <p:ext uri="{BB962C8B-B14F-4D97-AF65-F5344CB8AC3E}">
        <p14:creationId xmlns:p14="http://schemas.microsoft.com/office/powerpoint/2010/main" val="2883811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485801" y="420460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CL"/>
              <a:t> </a:t>
            </a:r>
            <a:endParaRPr dirty="0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38" name="CuadroTexto 1"/>
          <p:cNvSpPr txBox="1"/>
          <p:nvPr/>
        </p:nvSpPr>
        <p:spPr>
          <a:xfrm>
            <a:off x="868519" y="729487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39" name="CuadroTexto 2"/>
          <p:cNvSpPr txBox="1"/>
          <p:nvPr/>
        </p:nvSpPr>
        <p:spPr>
          <a:xfrm>
            <a:off x="2800395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0" name="CuadroTexto 3"/>
          <p:cNvSpPr txBox="1"/>
          <p:nvPr/>
        </p:nvSpPr>
        <p:spPr>
          <a:xfrm>
            <a:off x="3861703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1" name="CuadroTexto 4"/>
          <p:cNvSpPr txBox="1"/>
          <p:nvPr/>
        </p:nvSpPr>
        <p:spPr>
          <a:xfrm>
            <a:off x="5364657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2" name="CuadroTexto 6"/>
          <p:cNvSpPr txBox="1"/>
          <p:nvPr/>
        </p:nvSpPr>
        <p:spPr>
          <a:xfrm>
            <a:off x="743998" y="1485472"/>
            <a:ext cx="24148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endParaRPr dirty="0"/>
          </a:p>
        </p:txBody>
      </p:sp>
      <p:sp>
        <p:nvSpPr>
          <p:cNvPr id="143" name="CuadroTexto 8"/>
          <p:cNvSpPr txBox="1"/>
          <p:nvPr/>
        </p:nvSpPr>
        <p:spPr>
          <a:xfrm>
            <a:off x="868519" y="2241458"/>
            <a:ext cx="27827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rPr dirty="0"/>
              <a:t>  </a:t>
            </a:r>
          </a:p>
        </p:txBody>
      </p:sp>
      <p:sp>
        <p:nvSpPr>
          <p:cNvPr id="144" name="CuadroTexto 9"/>
          <p:cNvSpPr txBox="1"/>
          <p:nvPr/>
        </p:nvSpPr>
        <p:spPr>
          <a:xfrm>
            <a:off x="2504613" y="2282710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5" name="Rectángulo 17"/>
          <p:cNvSpPr txBox="1"/>
          <p:nvPr/>
        </p:nvSpPr>
        <p:spPr>
          <a:xfrm>
            <a:off x="888386" y="2951277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6" name="CuadroTexto 26"/>
          <p:cNvSpPr txBox="1"/>
          <p:nvPr/>
        </p:nvSpPr>
        <p:spPr>
          <a:xfrm>
            <a:off x="2523727" y="2975424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7" name="Rectángulo 27"/>
          <p:cNvSpPr txBox="1"/>
          <p:nvPr/>
        </p:nvSpPr>
        <p:spPr>
          <a:xfrm>
            <a:off x="893211" y="3654464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8" name="CuadroTexto 28"/>
          <p:cNvSpPr txBox="1"/>
          <p:nvPr/>
        </p:nvSpPr>
        <p:spPr>
          <a:xfrm>
            <a:off x="2672753" y="3653830"/>
            <a:ext cx="16264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9" name="Rectángulo 30"/>
          <p:cNvSpPr txBox="1"/>
          <p:nvPr/>
        </p:nvSpPr>
        <p:spPr>
          <a:xfrm>
            <a:off x="929730" y="4312566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0" name="CuadroTexto 32"/>
          <p:cNvSpPr txBox="1"/>
          <p:nvPr/>
        </p:nvSpPr>
        <p:spPr>
          <a:xfrm>
            <a:off x="2551022" y="4344916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51" name="Rectángulo 34"/>
          <p:cNvSpPr txBox="1"/>
          <p:nvPr/>
        </p:nvSpPr>
        <p:spPr>
          <a:xfrm>
            <a:off x="929729" y="5005280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2" name="CuadroTexto 39"/>
          <p:cNvSpPr txBox="1"/>
          <p:nvPr/>
        </p:nvSpPr>
        <p:spPr>
          <a:xfrm>
            <a:off x="2555770" y="5071042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EC3217E-6D77-A744-895A-212E9E56218E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/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D24C2DD-3B9D-0840-A137-89872198E75F}"/>
              </a:ext>
            </a:extLst>
          </p:cNvPr>
          <p:cNvSpPr txBox="1"/>
          <p:nvPr/>
        </p:nvSpPr>
        <p:spPr>
          <a:xfrm>
            <a:off x="1168274" y="1683975"/>
            <a:ext cx="6733239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200" b="0" i="0" u="none" strike="noStrike" cap="none" spc="0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El día viernes la mamá de Pedro elaboró 4 bandejas de pan, en cada bandeja caben 12 panes. ¿Cuánto panes elaboró en total?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3DE1F80-0C2C-1543-BBF5-EC1AA626D014}"/>
              </a:ext>
            </a:extLst>
          </p:cNvPr>
          <p:cNvSpPr txBox="1"/>
          <p:nvPr/>
        </p:nvSpPr>
        <p:spPr>
          <a:xfrm>
            <a:off x="743660" y="965586"/>
            <a:ext cx="779632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1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USA LAS ESTRATEGIAS QUE RESULTE TE RESULTE MAS EFECTIVA PARA DAR RESPUESTA A NUESTRO PROBLEMA, RECUERDA SEGUIR CADA PASO.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E00879-ACE0-D540-AAE5-1ED8196DD8FE}"/>
              </a:ext>
            </a:extLst>
          </p:cNvPr>
          <p:cNvSpPr txBox="1"/>
          <p:nvPr/>
        </p:nvSpPr>
        <p:spPr>
          <a:xfrm>
            <a:off x="3233663" y="324758"/>
            <a:ext cx="239785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4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Ticket de salida</a:t>
            </a:r>
          </a:p>
        </p:txBody>
      </p:sp>
    </p:spTree>
    <p:extLst>
      <p:ext uri="{BB962C8B-B14F-4D97-AF65-F5344CB8AC3E}">
        <p14:creationId xmlns:p14="http://schemas.microsoft.com/office/powerpoint/2010/main" val="372976137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419240" y="460870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CL"/>
              <a:t> </a:t>
            </a:r>
            <a:endParaRPr dirty="0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38" name="CuadroTexto 1"/>
          <p:cNvSpPr txBox="1"/>
          <p:nvPr/>
        </p:nvSpPr>
        <p:spPr>
          <a:xfrm>
            <a:off x="868519" y="729487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39" name="CuadroTexto 2"/>
          <p:cNvSpPr txBox="1"/>
          <p:nvPr/>
        </p:nvSpPr>
        <p:spPr>
          <a:xfrm>
            <a:off x="2800395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0" name="CuadroTexto 3"/>
          <p:cNvSpPr txBox="1"/>
          <p:nvPr/>
        </p:nvSpPr>
        <p:spPr>
          <a:xfrm>
            <a:off x="3861703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1" name="CuadroTexto 4"/>
          <p:cNvSpPr txBox="1"/>
          <p:nvPr/>
        </p:nvSpPr>
        <p:spPr>
          <a:xfrm>
            <a:off x="5364657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2" name="CuadroTexto 6"/>
          <p:cNvSpPr txBox="1"/>
          <p:nvPr/>
        </p:nvSpPr>
        <p:spPr>
          <a:xfrm>
            <a:off x="743998" y="1485472"/>
            <a:ext cx="24148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endParaRPr dirty="0"/>
          </a:p>
        </p:txBody>
      </p:sp>
      <p:sp>
        <p:nvSpPr>
          <p:cNvPr id="143" name="CuadroTexto 8"/>
          <p:cNvSpPr txBox="1"/>
          <p:nvPr/>
        </p:nvSpPr>
        <p:spPr>
          <a:xfrm>
            <a:off x="868519" y="2241458"/>
            <a:ext cx="27827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rPr dirty="0"/>
              <a:t>  </a:t>
            </a:r>
          </a:p>
        </p:txBody>
      </p:sp>
      <p:sp>
        <p:nvSpPr>
          <p:cNvPr id="144" name="CuadroTexto 9"/>
          <p:cNvSpPr txBox="1"/>
          <p:nvPr/>
        </p:nvSpPr>
        <p:spPr>
          <a:xfrm>
            <a:off x="2504613" y="2282710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5" name="Rectángulo 17"/>
          <p:cNvSpPr txBox="1"/>
          <p:nvPr/>
        </p:nvSpPr>
        <p:spPr>
          <a:xfrm>
            <a:off x="888386" y="2951277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6" name="CuadroTexto 26"/>
          <p:cNvSpPr txBox="1"/>
          <p:nvPr/>
        </p:nvSpPr>
        <p:spPr>
          <a:xfrm>
            <a:off x="2523727" y="2975424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7" name="Rectángulo 27"/>
          <p:cNvSpPr txBox="1"/>
          <p:nvPr/>
        </p:nvSpPr>
        <p:spPr>
          <a:xfrm>
            <a:off x="893211" y="3654464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8" name="CuadroTexto 28"/>
          <p:cNvSpPr txBox="1"/>
          <p:nvPr/>
        </p:nvSpPr>
        <p:spPr>
          <a:xfrm>
            <a:off x="2672753" y="3653830"/>
            <a:ext cx="16264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9" name="Rectángulo 30"/>
          <p:cNvSpPr txBox="1"/>
          <p:nvPr/>
        </p:nvSpPr>
        <p:spPr>
          <a:xfrm>
            <a:off x="929730" y="4312566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0" name="CuadroTexto 32"/>
          <p:cNvSpPr txBox="1"/>
          <p:nvPr/>
        </p:nvSpPr>
        <p:spPr>
          <a:xfrm>
            <a:off x="2551022" y="4344916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51" name="Rectángulo 34"/>
          <p:cNvSpPr txBox="1"/>
          <p:nvPr/>
        </p:nvSpPr>
        <p:spPr>
          <a:xfrm>
            <a:off x="929729" y="5005280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2" name="CuadroTexto 39"/>
          <p:cNvSpPr txBox="1"/>
          <p:nvPr/>
        </p:nvSpPr>
        <p:spPr>
          <a:xfrm>
            <a:off x="2555770" y="5071042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EC3217E-6D77-A744-895A-212E9E56218E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/>
              <a:t> </a:t>
            </a:r>
          </a:p>
        </p:txBody>
      </p:sp>
      <p:pic>
        <p:nvPicPr>
          <p:cNvPr id="3" name="Imagen 2" descr="Una 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DC1D1061-F86F-9745-98B5-76BA47A76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68" y="80820"/>
            <a:ext cx="5117259" cy="6447377"/>
          </a:xfrm>
          <a:prstGeom prst="rect">
            <a:avLst/>
          </a:prstGeom>
        </p:spPr>
      </p:pic>
      <p:pic>
        <p:nvPicPr>
          <p:cNvPr id="6" name="Imagen 5" descr="Imagen que contiene estacionado, reloj, alimentos, plato&#10;&#10;Descripción generada automáticamente">
            <a:extLst>
              <a:ext uri="{FF2B5EF4-FFF2-40B4-BE49-F238E27FC236}">
                <a16:creationId xmlns:a16="http://schemas.microsoft.com/office/drawing/2014/main" id="{13C6E785-2CFC-8E49-BECA-8C10EE13A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62933" y="2616592"/>
            <a:ext cx="4216876" cy="15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2347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419240" y="460870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CL"/>
              <a:t> </a:t>
            </a:r>
            <a:endParaRPr dirty="0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38" name="CuadroTexto 1"/>
          <p:cNvSpPr txBox="1"/>
          <p:nvPr/>
        </p:nvSpPr>
        <p:spPr>
          <a:xfrm>
            <a:off x="868519" y="729487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39" name="CuadroTexto 2"/>
          <p:cNvSpPr txBox="1"/>
          <p:nvPr/>
        </p:nvSpPr>
        <p:spPr>
          <a:xfrm>
            <a:off x="2800395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0" name="CuadroTexto 3"/>
          <p:cNvSpPr txBox="1"/>
          <p:nvPr/>
        </p:nvSpPr>
        <p:spPr>
          <a:xfrm>
            <a:off x="3861703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1" name="CuadroTexto 4"/>
          <p:cNvSpPr txBox="1"/>
          <p:nvPr/>
        </p:nvSpPr>
        <p:spPr>
          <a:xfrm>
            <a:off x="5364657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2" name="CuadroTexto 6"/>
          <p:cNvSpPr txBox="1"/>
          <p:nvPr/>
        </p:nvSpPr>
        <p:spPr>
          <a:xfrm>
            <a:off x="743998" y="1485472"/>
            <a:ext cx="24148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endParaRPr dirty="0"/>
          </a:p>
        </p:txBody>
      </p:sp>
      <p:sp>
        <p:nvSpPr>
          <p:cNvPr id="143" name="CuadroTexto 8"/>
          <p:cNvSpPr txBox="1"/>
          <p:nvPr/>
        </p:nvSpPr>
        <p:spPr>
          <a:xfrm>
            <a:off x="868519" y="2241458"/>
            <a:ext cx="27827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rPr dirty="0"/>
              <a:t>  </a:t>
            </a:r>
          </a:p>
        </p:txBody>
      </p:sp>
      <p:sp>
        <p:nvSpPr>
          <p:cNvPr id="144" name="CuadroTexto 9"/>
          <p:cNvSpPr txBox="1"/>
          <p:nvPr/>
        </p:nvSpPr>
        <p:spPr>
          <a:xfrm>
            <a:off x="2504613" y="2282710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5" name="Rectángulo 17"/>
          <p:cNvSpPr txBox="1"/>
          <p:nvPr/>
        </p:nvSpPr>
        <p:spPr>
          <a:xfrm>
            <a:off x="888386" y="2951277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6" name="CuadroTexto 26"/>
          <p:cNvSpPr txBox="1"/>
          <p:nvPr/>
        </p:nvSpPr>
        <p:spPr>
          <a:xfrm>
            <a:off x="2523727" y="2975424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7" name="Rectángulo 27"/>
          <p:cNvSpPr txBox="1"/>
          <p:nvPr/>
        </p:nvSpPr>
        <p:spPr>
          <a:xfrm>
            <a:off x="893211" y="3654464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8" name="CuadroTexto 28"/>
          <p:cNvSpPr txBox="1"/>
          <p:nvPr/>
        </p:nvSpPr>
        <p:spPr>
          <a:xfrm>
            <a:off x="2672753" y="3653830"/>
            <a:ext cx="16264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9" name="Rectángulo 30"/>
          <p:cNvSpPr txBox="1"/>
          <p:nvPr/>
        </p:nvSpPr>
        <p:spPr>
          <a:xfrm>
            <a:off x="929730" y="4312566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0" name="CuadroTexto 32"/>
          <p:cNvSpPr txBox="1"/>
          <p:nvPr/>
        </p:nvSpPr>
        <p:spPr>
          <a:xfrm>
            <a:off x="2551022" y="4344916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51" name="Rectángulo 34"/>
          <p:cNvSpPr txBox="1"/>
          <p:nvPr/>
        </p:nvSpPr>
        <p:spPr>
          <a:xfrm>
            <a:off x="929729" y="5005280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2" name="CuadroTexto 39"/>
          <p:cNvSpPr txBox="1"/>
          <p:nvPr/>
        </p:nvSpPr>
        <p:spPr>
          <a:xfrm>
            <a:off x="2555770" y="5071042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EC3217E-6D77-A744-895A-212E9E56218E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010206-7935-A848-BA48-E7DEB388B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468" y="198942"/>
            <a:ext cx="4923459" cy="63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7562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88" name="Freeform: Shape 10"/>
          <p:cNvSpPr/>
          <p:nvPr/>
        </p:nvSpPr>
        <p:spPr>
          <a:xfrm>
            <a:off x="241299" y="321732"/>
            <a:ext cx="8660122" cy="6214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900" y="0"/>
                </a:lnTo>
                <a:lnTo>
                  <a:pt x="14900" y="6"/>
                </a:lnTo>
                <a:lnTo>
                  <a:pt x="21600" y="6"/>
                </a:lnTo>
                <a:lnTo>
                  <a:pt x="21600" y="9964"/>
                </a:lnTo>
                <a:lnTo>
                  <a:pt x="20998" y="11051"/>
                </a:lnTo>
                <a:lnTo>
                  <a:pt x="20998" y="1048"/>
                </a:lnTo>
                <a:lnTo>
                  <a:pt x="599" y="1048"/>
                </a:lnTo>
                <a:lnTo>
                  <a:pt x="599" y="20540"/>
                </a:lnTo>
                <a:lnTo>
                  <a:pt x="15746" y="20540"/>
                </a:lnTo>
                <a:lnTo>
                  <a:pt x="15159" y="21600"/>
                </a:lnTo>
                <a:lnTo>
                  <a:pt x="13512" y="21600"/>
                </a:lnTo>
                <a:lnTo>
                  <a:pt x="13512" y="21594"/>
                </a:lnTo>
                <a:lnTo>
                  <a:pt x="0" y="21594"/>
                </a:lnTo>
                <a:close/>
              </a:path>
            </a:pathLst>
          </a:custGeom>
          <a:solidFill>
            <a:srgbClr val="808080">
              <a:alpha val="2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89" name="Right Triangle 12"/>
          <p:cNvSpPr/>
          <p:nvPr/>
        </p:nvSpPr>
        <p:spPr>
          <a:xfrm flipH="1">
            <a:off x="6432539" y="3335866"/>
            <a:ext cx="2468881" cy="320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90" name="Imagen 3" descr="Imagen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35" y="918545"/>
            <a:ext cx="5241406" cy="4979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29"/>
          <p:cNvSpPr/>
          <p:nvPr/>
        </p:nvSpPr>
        <p:spPr>
          <a:xfrm>
            <a:off x="-1" y="-1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6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7" name="Rectangle 33"/>
          <p:cNvSpPr/>
          <p:nvPr/>
        </p:nvSpPr>
        <p:spPr>
          <a:xfrm>
            <a:off x="37261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111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08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09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10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pic>
        <p:nvPicPr>
          <p:cNvPr id="112" name="Imagen 11" descr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19" y="0"/>
            <a:ext cx="484909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n 18" descr="Imagen 18"/>
          <p:cNvPicPr>
            <a:picLocks noChangeAspect="1"/>
          </p:cNvPicPr>
          <p:nvPr/>
        </p:nvPicPr>
        <p:blipFill>
          <a:blip r:embed="rId3"/>
          <a:srcRect l="36078"/>
          <a:stretch>
            <a:fillRect/>
          </a:stretch>
        </p:blipFill>
        <p:spPr>
          <a:xfrm>
            <a:off x="5165316" y="0"/>
            <a:ext cx="309966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7" name="Rectangle 33"/>
          <p:cNvSpPr/>
          <p:nvPr/>
        </p:nvSpPr>
        <p:spPr>
          <a:xfrm>
            <a:off x="255458" y="406440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grpSp>
        <p:nvGrpSpPr>
          <p:cNvPr id="121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18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19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20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grpSp>
        <p:nvGrpSpPr>
          <p:cNvPr id="127" name="Llamada rectangular redondeada 11"/>
          <p:cNvGrpSpPr/>
          <p:nvPr/>
        </p:nvGrpSpPr>
        <p:grpSpPr>
          <a:xfrm>
            <a:off x="412607" y="1484755"/>
            <a:ext cx="5278366" cy="2245411"/>
            <a:chOff x="20312" y="-3112265"/>
            <a:chExt cx="5786014" cy="2469039"/>
          </a:xfrm>
        </p:grpSpPr>
        <p:sp>
          <p:nvSpPr>
            <p:cNvPr id="125" name="Figura"/>
            <p:cNvSpPr/>
            <p:nvPr/>
          </p:nvSpPr>
          <p:spPr>
            <a:xfrm>
              <a:off x="20312" y="-3112265"/>
              <a:ext cx="5786014" cy="2469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07"/>
                  </a:moveTo>
                  <a:cubicBezTo>
                    <a:pt x="0" y="1391"/>
                    <a:pt x="984" y="0"/>
                    <a:pt x="2197" y="0"/>
                  </a:cubicBezTo>
                  <a:lnTo>
                    <a:pt x="7690" y="0"/>
                  </a:lnTo>
                  <a:lnTo>
                    <a:pt x="10985" y="0"/>
                  </a:lnTo>
                  <a:cubicBezTo>
                    <a:pt x="12199" y="0"/>
                    <a:pt x="13182" y="1391"/>
                    <a:pt x="13182" y="3107"/>
                  </a:cubicBezTo>
                  <a:lnTo>
                    <a:pt x="13182" y="3600"/>
                  </a:lnTo>
                  <a:lnTo>
                    <a:pt x="21600" y="10142"/>
                  </a:lnTo>
                  <a:lnTo>
                    <a:pt x="13182" y="9000"/>
                  </a:lnTo>
                  <a:lnTo>
                    <a:pt x="13182" y="18493"/>
                  </a:lnTo>
                  <a:cubicBezTo>
                    <a:pt x="13182" y="20209"/>
                    <a:pt x="12199" y="21600"/>
                    <a:pt x="10985" y="21600"/>
                  </a:cubicBezTo>
                  <a:lnTo>
                    <a:pt x="10985" y="21600"/>
                  </a:lnTo>
                  <a:lnTo>
                    <a:pt x="2197" y="21600"/>
                  </a:lnTo>
                  <a:cubicBezTo>
                    <a:pt x="984" y="21600"/>
                    <a:pt x="0" y="20209"/>
                    <a:pt x="0" y="18493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rgbClr val="FFF2CC"/>
            </a:solidFill>
            <a:ln w="6350" cap="flat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 dirty="0"/>
            </a:p>
          </p:txBody>
        </p:sp>
        <p:sp>
          <p:nvSpPr>
            <p:cNvPr id="126" name="¿Qué aprenderemos?…"/>
            <p:cNvSpPr txBox="1"/>
            <p:nvPr/>
          </p:nvSpPr>
          <p:spPr>
            <a:xfrm>
              <a:off x="254270" y="-2860217"/>
              <a:ext cx="3186425" cy="19389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r>
                <a:rPr dirty="0"/>
                <a:t>¿</a:t>
              </a:r>
              <a:r>
                <a:rPr lang="es-ES" dirty="0"/>
                <a:t>Qué aprenderemos</a:t>
              </a:r>
              <a:r>
                <a:rPr dirty="0"/>
                <a:t>?</a:t>
              </a:r>
              <a:endParaRPr dirty="0">
                <a:solidFill>
                  <a:srgbClr val="FFFFFF"/>
                </a:solidFill>
              </a:endParaRPr>
            </a:p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r>
                <a:rPr lang="es-ES" dirty="0"/>
                <a:t>Aprenderemos a explicar diferentes estrategias para multiplicar números de 2 dígitos por 1 dígito.</a:t>
              </a:r>
              <a:endParaRPr dirty="0"/>
            </a:p>
          </p:txBody>
        </p:sp>
      </p:grpSp>
      <p:pic>
        <p:nvPicPr>
          <p:cNvPr id="15" name="Imagen 14" descr="Imagen 14">
            <a:extLst>
              <a:ext uri="{FF2B5EF4-FFF2-40B4-BE49-F238E27FC236}">
                <a16:creationId xmlns:a16="http://schemas.microsoft.com/office/drawing/2014/main" id="{3EA6E947-DC41-094D-9F5F-02942CD4F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52" y="441407"/>
            <a:ext cx="5766522" cy="720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n 15" descr="Imagen 15">
            <a:extLst>
              <a:ext uri="{FF2B5EF4-FFF2-40B4-BE49-F238E27FC236}">
                <a16:creationId xmlns:a16="http://schemas.microsoft.com/office/drawing/2014/main" id="{F377749F-974F-3348-BE26-4F085FF18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01" y="148831"/>
            <a:ext cx="2428032" cy="1832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>
            <a:hlinkClick r:id="rId4" tooltip="Comencemos revisando el siguiente video"/>
            <a:extLst>
              <a:ext uri="{FF2B5EF4-FFF2-40B4-BE49-F238E27FC236}">
                <a16:creationId xmlns:a16="http://schemas.microsoft.com/office/drawing/2014/main" id="{2AB72C73-9145-1446-8E33-19846A382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264" y="2492769"/>
            <a:ext cx="4711700" cy="42164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9F9B6C7-0B15-8C4B-9323-F7561602BBF2}"/>
              </a:ext>
            </a:extLst>
          </p:cNvPr>
          <p:cNvSpPr/>
          <p:nvPr/>
        </p:nvSpPr>
        <p:spPr>
          <a:xfrm>
            <a:off x="4857165" y="2904407"/>
            <a:ext cx="15801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</a:rPr>
              <a:t>Para explicar deberán describir el procedimiento que usan para resolver las distintas  situaciones.</a:t>
            </a:r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F095B3A-0E54-8247-ADD6-FEF466B55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41" y="3805339"/>
            <a:ext cx="1104900" cy="1270000"/>
          </a:xfrm>
          <a:prstGeom prst="rect">
            <a:avLst/>
          </a:prstGeom>
        </p:spPr>
      </p:pic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5968181-B5A2-8246-8FEC-29E375FD02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510" y="3792639"/>
            <a:ext cx="762000" cy="1295400"/>
          </a:xfrm>
          <a:prstGeom prst="rect">
            <a:avLst/>
          </a:prstGeom>
        </p:spPr>
      </p:pic>
      <p:pic>
        <p:nvPicPr>
          <p:cNvPr id="10" name="Imagen 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FB45E31-E1D6-6D46-8677-90B6264C50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76" y="3916577"/>
            <a:ext cx="939800" cy="1219200"/>
          </a:xfrm>
          <a:prstGeom prst="rect">
            <a:avLst/>
          </a:prstGeom>
        </p:spPr>
      </p:pic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4298C05-5BB6-B947-A0BF-04D29866A8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7" y="3883783"/>
            <a:ext cx="1104900" cy="1270000"/>
          </a:xfrm>
          <a:prstGeom prst="rect">
            <a:avLst/>
          </a:prstGeom>
        </p:spPr>
      </p:pic>
      <p:pic>
        <p:nvPicPr>
          <p:cNvPr id="7" name="Imagen 6" descr="Imagen de la pantalla de un celular con texto e imagen&#10;&#10;Descripción generada automáticamente con confianza baja">
            <a:hlinkClick r:id="rId4"/>
            <a:extLst>
              <a:ext uri="{FF2B5EF4-FFF2-40B4-BE49-F238E27FC236}">
                <a16:creationId xmlns:a16="http://schemas.microsoft.com/office/drawing/2014/main" id="{69E23D12-BC0D-6740-A6AF-709D0D5B01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7" y="5325792"/>
            <a:ext cx="853931" cy="82703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E35B52-F277-F240-9062-5295AAF7B196}"/>
              </a:ext>
            </a:extLst>
          </p:cNvPr>
          <p:cNvSpPr txBox="1"/>
          <p:nvPr/>
        </p:nvSpPr>
        <p:spPr>
          <a:xfrm>
            <a:off x="473036" y="6097940"/>
            <a:ext cx="40389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Comencemos revisando el siguiente video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429667" y="391886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S" dirty="0"/>
              <a:t>C</a:t>
            </a:r>
            <a:endParaRPr dirty="0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38" name="CuadroTexto 1"/>
          <p:cNvSpPr txBox="1"/>
          <p:nvPr/>
        </p:nvSpPr>
        <p:spPr>
          <a:xfrm>
            <a:off x="868519" y="729487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39" name="CuadroTexto 2"/>
          <p:cNvSpPr txBox="1"/>
          <p:nvPr/>
        </p:nvSpPr>
        <p:spPr>
          <a:xfrm>
            <a:off x="2800395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0" name="CuadroTexto 3"/>
          <p:cNvSpPr txBox="1"/>
          <p:nvPr/>
        </p:nvSpPr>
        <p:spPr>
          <a:xfrm>
            <a:off x="3861703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1" name="CuadroTexto 4"/>
          <p:cNvSpPr txBox="1"/>
          <p:nvPr/>
        </p:nvSpPr>
        <p:spPr>
          <a:xfrm>
            <a:off x="5364657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2" name="CuadroTexto 6"/>
          <p:cNvSpPr txBox="1"/>
          <p:nvPr/>
        </p:nvSpPr>
        <p:spPr>
          <a:xfrm>
            <a:off x="743998" y="1485472"/>
            <a:ext cx="24148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endParaRPr dirty="0"/>
          </a:p>
        </p:txBody>
      </p:sp>
      <p:sp>
        <p:nvSpPr>
          <p:cNvPr id="143" name="CuadroTexto 8"/>
          <p:cNvSpPr txBox="1"/>
          <p:nvPr/>
        </p:nvSpPr>
        <p:spPr>
          <a:xfrm>
            <a:off x="868519" y="2241458"/>
            <a:ext cx="27827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rPr dirty="0"/>
              <a:t>  </a:t>
            </a:r>
          </a:p>
        </p:txBody>
      </p:sp>
      <p:sp>
        <p:nvSpPr>
          <p:cNvPr id="144" name="CuadroTexto 9"/>
          <p:cNvSpPr txBox="1"/>
          <p:nvPr/>
        </p:nvSpPr>
        <p:spPr>
          <a:xfrm>
            <a:off x="2504613" y="2282710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5" name="Rectángulo 17"/>
          <p:cNvSpPr txBox="1"/>
          <p:nvPr/>
        </p:nvSpPr>
        <p:spPr>
          <a:xfrm>
            <a:off x="888386" y="2951277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6" name="CuadroTexto 26"/>
          <p:cNvSpPr txBox="1"/>
          <p:nvPr/>
        </p:nvSpPr>
        <p:spPr>
          <a:xfrm>
            <a:off x="2523727" y="2975424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7" name="Rectángulo 27"/>
          <p:cNvSpPr txBox="1"/>
          <p:nvPr/>
        </p:nvSpPr>
        <p:spPr>
          <a:xfrm>
            <a:off x="893211" y="3654464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8" name="CuadroTexto 28"/>
          <p:cNvSpPr txBox="1"/>
          <p:nvPr/>
        </p:nvSpPr>
        <p:spPr>
          <a:xfrm>
            <a:off x="2672753" y="3653830"/>
            <a:ext cx="16264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9" name="Rectángulo 30"/>
          <p:cNvSpPr txBox="1"/>
          <p:nvPr/>
        </p:nvSpPr>
        <p:spPr>
          <a:xfrm>
            <a:off x="929730" y="4312566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0" name="CuadroTexto 32"/>
          <p:cNvSpPr txBox="1"/>
          <p:nvPr/>
        </p:nvSpPr>
        <p:spPr>
          <a:xfrm>
            <a:off x="2551022" y="4344916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51" name="Rectángulo 34"/>
          <p:cNvSpPr txBox="1"/>
          <p:nvPr/>
        </p:nvSpPr>
        <p:spPr>
          <a:xfrm>
            <a:off x="929729" y="5005280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2" name="CuadroTexto 39"/>
          <p:cNvSpPr txBox="1"/>
          <p:nvPr/>
        </p:nvSpPr>
        <p:spPr>
          <a:xfrm>
            <a:off x="2555770" y="5071042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C5EA0E6-6741-EF43-86D5-817D0C3E0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409" y="1647583"/>
            <a:ext cx="3014690" cy="426071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3443B1F-70C3-8D43-9FB0-3765FF1DCE15}"/>
              </a:ext>
            </a:extLst>
          </p:cNvPr>
          <p:cNvSpPr txBox="1"/>
          <p:nvPr/>
        </p:nvSpPr>
        <p:spPr>
          <a:xfrm>
            <a:off x="5076000" y="2498373"/>
            <a:ext cx="162640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>
                <a:latin typeface="Avenir Next Condensed" panose="020B0506020202020204" pitchFamily="34" charset="0"/>
              </a:rPr>
              <a:t>¿Qué hace el niño?</a:t>
            </a:r>
            <a:endParaRPr kumimoji="0" lang="es-C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 panose="020B0506020202020204" pitchFamily="34" charset="0"/>
              <a:sym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33D7A8-4F28-E54D-8D6B-41B695185A82}"/>
              </a:ext>
            </a:extLst>
          </p:cNvPr>
          <p:cNvSpPr txBox="1"/>
          <p:nvPr/>
        </p:nvSpPr>
        <p:spPr>
          <a:xfrm>
            <a:off x="5055613" y="3237034"/>
            <a:ext cx="3148978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 panose="020B0506020202020204" pitchFamily="34" charset="0"/>
                <a:sym typeface="Calibri"/>
              </a:rPr>
              <a:t>¿Cuántos panes han elaborado?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CL" dirty="0">
              <a:latin typeface="Avenir Next Condensed" panose="020B0506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CL" dirty="0">
              <a:latin typeface="Avenir Next Condensed" panose="020B0506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 panose="020B0506020202020204" pitchFamily="34" charset="0"/>
                <a:sym typeface="Calibri"/>
              </a:rPr>
              <a:t> ¿caben todos en una bandeja?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 panose="020B0506020202020204" pitchFamily="34" charset="0"/>
              <a:sym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4E72FF-B6B1-334D-8F5D-79F87C0E952D}"/>
              </a:ext>
            </a:extLst>
          </p:cNvPr>
          <p:cNvSpPr txBox="1"/>
          <p:nvPr/>
        </p:nvSpPr>
        <p:spPr>
          <a:xfrm>
            <a:off x="5076000" y="4664312"/>
            <a:ext cx="344497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dirty="0">
                <a:latin typeface="Avenir Next Condensed" panose="020B0506020202020204" pitchFamily="34" charset="0"/>
              </a:rPr>
              <a:t>¿Cuántas bandejas de pan han horneado en un día?</a:t>
            </a: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 panose="020B0506020202020204" pitchFamily="34" charset="0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01A29DE-828B-034B-A209-69FA9E4D8EC2}"/>
              </a:ext>
            </a:extLst>
          </p:cNvPr>
          <p:cNvSpPr txBox="1"/>
          <p:nvPr/>
        </p:nvSpPr>
        <p:spPr>
          <a:xfrm>
            <a:off x="5082664" y="651717"/>
            <a:ext cx="3768472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 panose="020B0506020202020204" pitchFamily="34" charset="0"/>
                <a:sym typeface="Calibri"/>
              </a:rPr>
              <a:t>Joaquín ayudó a su mamá en la elaboración de pan amasado, completaron 6 bandejas con 12 panes en cada una de ellas ¿Cuántos panes elaboraron en total?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DA1F86-C5CD-9B4A-8530-7FEB6C6938E6}"/>
              </a:ext>
            </a:extLst>
          </p:cNvPr>
          <p:cNvSpPr txBox="1"/>
          <p:nvPr/>
        </p:nvSpPr>
        <p:spPr>
          <a:xfrm>
            <a:off x="825781" y="431651"/>
            <a:ext cx="4093426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b="1" dirty="0"/>
              <a:t>LAS MATEMÁTCAS  ESTAN  EN  NUESTRO 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b="1" dirty="0"/>
              <a:t>ENTORNO, PENSEMOS EN LAS SIGUIENTE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b="1" dirty="0"/>
              <a:t>SITUACIÓN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419240" y="420460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CL"/>
              <a:t> </a:t>
            </a:r>
            <a:endParaRPr dirty="0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38" name="CuadroTexto 1"/>
          <p:cNvSpPr txBox="1"/>
          <p:nvPr/>
        </p:nvSpPr>
        <p:spPr>
          <a:xfrm>
            <a:off x="868519" y="729487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39" name="CuadroTexto 2"/>
          <p:cNvSpPr txBox="1"/>
          <p:nvPr/>
        </p:nvSpPr>
        <p:spPr>
          <a:xfrm>
            <a:off x="2800395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0" name="CuadroTexto 3"/>
          <p:cNvSpPr txBox="1"/>
          <p:nvPr/>
        </p:nvSpPr>
        <p:spPr>
          <a:xfrm>
            <a:off x="3861703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1" name="CuadroTexto 4"/>
          <p:cNvSpPr txBox="1"/>
          <p:nvPr/>
        </p:nvSpPr>
        <p:spPr>
          <a:xfrm>
            <a:off x="5364657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2" name="CuadroTexto 6"/>
          <p:cNvSpPr txBox="1"/>
          <p:nvPr/>
        </p:nvSpPr>
        <p:spPr>
          <a:xfrm>
            <a:off x="743998" y="1485472"/>
            <a:ext cx="24148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endParaRPr dirty="0"/>
          </a:p>
        </p:txBody>
      </p:sp>
      <p:sp>
        <p:nvSpPr>
          <p:cNvPr id="143" name="CuadroTexto 8"/>
          <p:cNvSpPr txBox="1"/>
          <p:nvPr/>
        </p:nvSpPr>
        <p:spPr>
          <a:xfrm>
            <a:off x="868519" y="2241458"/>
            <a:ext cx="27827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rPr dirty="0"/>
              <a:t>  </a:t>
            </a:r>
          </a:p>
        </p:txBody>
      </p:sp>
      <p:sp>
        <p:nvSpPr>
          <p:cNvPr id="144" name="CuadroTexto 9"/>
          <p:cNvSpPr txBox="1"/>
          <p:nvPr/>
        </p:nvSpPr>
        <p:spPr>
          <a:xfrm>
            <a:off x="2504613" y="2282710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5" name="Rectángulo 17"/>
          <p:cNvSpPr txBox="1"/>
          <p:nvPr/>
        </p:nvSpPr>
        <p:spPr>
          <a:xfrm>
            <a:off x="888386" y="2951277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6" name="CuadroTexto 26"/>
          <p:cNvSpPr txBox="1"/>
          <p:nvPr/>
        </p:nvSpPr>
        <p:spPr>
          <a:xfrm>
            <a:off x="2523727" y="2975424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7" name="Rectángulo 27"/>
          <p:cNvSpPr txBox="1"/>
          <p:nvPr/>
        </p:nvSpPr>
        <p:spPr>
          <a:xfrm>
            <a:off x="893211" y="3654464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8" name="CuadroTexto 28"/>
          <p:cNvSpPr txBox="1"/>
          <p:nvPr/>
        </p:nvSpPr>
        <p:spPr>
          <a:xfrm>
            <a:off x="2672753" y="3653830"/>
            <a:ext cx="16264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9" name="Rectángulo 30"/>
          <p:cNvSpPr txBox="1"/>
          <p:nvPr/>
        </p:nvSpPr>
        <p:spPr>
          <a:xfrm>
            <a:off x="929730" y="4312566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0" name="CuadroTexto 32"/>
          <p:cNvSpPr txBox="1"/>
          <p:nvPr/>
        </p:nvSpPr>
        <p:spPr>
          <a:xfrm>
            <a:off x="2551022" y="4344916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51" name="Rectángulo 34"/>
          <p:cNvSpPr txBox="1"/>
          <p:nvPr/>
        </p:nvSpPr>
        <p:spPr>
          <a:xfrm>
            <a:off x="929729" y="5005280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2" name="CuadroTexto 39"/>
          <p:cNvSpPr txBox="1"/>
          <p:nvPr/>
        </p:nvSpPr>
        <p:spPr>
          <a:xfrm>
            <a:off x="2555770" y="5071042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FAC33D-DA9F-5E48-A826-67E4BDA4185A}"/>
              </a:ext>
            </a:extLst>
          </p:cNvPr>
          <p:cNvSpPr txBox="1"/>
          <p:nvPr/>
        </p:nvSpPr>
        <p:spPr>
          <a:xfrm>
            <a:off x="423996" y="2259379"/>
            <a:ext cx="4822793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200" b="0" i="0" u="none" strike="noStrike" cap="none" spc="0" normalizeH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Paso 1: Identificar los datos del problema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39C0DDE-0B91-5045-83E6-C3CFCB1F443F}"/>
              </a:ext>
            </a:extLst>
          </p:cNvPr>
          <p:cNvSpPr txBox="1"/>
          <p:nvPr/>
        </p:nvSpPr>
        <p:spPr>
          <a:xfrm>
            <a:off x="447219" y="779743"/>
            <a:ext cx="8249562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Joaquín ayudó a su mamá en la elaboración de pan amasado, completaron 6 bandejas con 12 panes en cada una de ellas ¿Cuántos panes elaboraron en total?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B9EFA8C-07AB-0447-9E17-2D4114FE13FE}"/>
              </a:ext>
            </a:extLst>
          </p:cNvPr>
          <p:cNvSpPr txBox="1"/>
          <p:nvPr/>
        </p:nvSpPr>
        <p:spPr>
          <a:xfrm>
            <a:off x="507888" y="2878542"/>
            <a:ext cx="401162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Cantidad de bandejas de </a:t>
            </a:r>
            <a:r>
              <a:rPr lang="es-CL" dirty="0"/>
              <a:t>pan      </a:t>
            </a: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6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279563B-FD4E-414F-80F9-558F6E70FF0F}"/>
              </a:ext>
            </a:extLst>
          </p:cNvPr>
          <p:cNvSpPr txBox="1"/>
          <p:nvPr/>
        </p:nvSpPr>
        <p:spPr>
          <a:xfrm>
            <a:off x="535216" y="3465081"/>
            <a:ext cx="347961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Panes en cada bandeja   </a:t>
            </a:r>
            <a:r>
              <a:rPr kumimoji="0" lang="es-CL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    </a:t>
            </a: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12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EC3217E-6D77-A744-895A-212E9E56218E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/>
              <a:t>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975351A-A095-D645-90C9-77CB6111503D}"/>
              </a:ext>
            </a:extLst>
          </p:cNvPr>
          <p:cNvSpPr txBox="1"/>
          <p:nvPr/>
        </p:nvSpPr>
        <p:spPr>
          <a:xfrm>
            <a:off x="492069" y="4191289"/>
            <a:ext cx="3522757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2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Paso 2: Representar y calcular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A27F34F-9E6D-C24C-BE5B-13AE67C87B98}"/>
              </a:ext>
            </a:extLst>
          </p:cNvPr>
          <p:cNvSpPr txBox="1"/>
          <p:nvPr/>
        </p:nvSpPr>
        <p:spPr>
          <a:xfrm>
            <a:off x="1146797" y="87982"/>
            <a:ext cx="779632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1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USEMOS LAS ESTRATEGIAS QUE CONOCEMOS PARA DAR RESPUESTA A NUESTRO PROBLEMA, SIGUIENDO CADA PASO</a:t>
            </a:r>
          </a:p>
        </p:txBody>
      </p:sp>
    </p:spTree>
    <p:extLst>
      <p:ext uri="{BB962C8B-B14F-4D97-AF65-F5344CB8AC3E}">
        <p14:creationId xmlns:p14="http://schemas.microsoft.com/office/powerpoint/2010/main" val="158865126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2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419240" y="460870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CL"/>
              <a:t> </a:t>
            </a:r>
            <a:endParaRPr dirty="0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38" name="CuadroTexto 1"/>
          <p:cNvSpPr txBox="1"/>
          <p:nvPr/>
        </p:nvSpPr>
        <p:spPr>
          <a:xfrm>
            <a:off x="868519" y="729487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39" name="CuadroTexto 2"/>
          <p:cNvSpPr txBox="1"/>
          <p:nvPr/>
        </p:nvSpPr>
        <p:spPr>
          <a:xfrm>
            <a:off x="2800395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0" name="CuadroTexto 3"/>
          <p:cNvSpPr txBox="1"/>
          <p:nvPr/>
        </p:nvSpPr>
        <p:spPr>
          <a:xfrm>
            <a:off x="3861703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1" name="CuadroTexto 4"/>
          <p:cNvSpPr txBox="1"/>
          <p:nvPr/>
        </p:nvSpPr>
        <p:spPr>
          <a:xfrm>
            <a:off x="5364657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2" name="CuadroTexto 6"/>
          <p:cNvSpPr txBox="1"/>
          <p:nvPr/>
        </p:nvSpPr>
        <p:spPr>
          <a:xfrm>
            <a:off x="743998" y="1485472"/>
            <a:ext cx="24148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endParaRPr dirty="0"/>
          </a:p>
        </p:txBody>
      </p:sp>
      <p:sp>
        <p:nvSpPr>
          <p:cNvPr id="143" name="CuadroTexto 8"/>
          <p:cNvSpPr txBox="1"/>
          <p:nvPr/>
        </p:nvSpPr>
        <p:spPr>
          <a:xfrm>
            <a:off x="868519" y="2241458"/>
            <a:ext cx="27827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rPr dirty="0"/>
              <a:t>  </a:t>
            </a:r>
          </a:p>
        </p:txBody>
      </p:sp>
      <p:sp>
        <p:nvSpPr>
          <p:cNvPr id="144" name="CuadroTexto 9"/>
          <p:cNvSpPr txBox="1"/>
          <p:nvPr/>
        </p:nvSpPr>
        <p:spPr>
          <a:xfrm>
            <a:off x="2504613" y="2282710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5" name="Rectángulo 17"/>
          <p:cNvSpPr txBox="1"/>
          <p:nvPr/>
        </p:nvSpPr>
        <p:spPr>
          <a:xfrm>
            <a:off x="888386" y="2951277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6" name="CuadroTexto 26"/>
          <p:cNvSpPr txBox="1"/>
          <p:nvPr/>
        </p:nvSpPr>
        <p:spPr>
          <a:xfrm>
            <a:off x="2523727" y="2975424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7" name="Rectángulo 27"/>
          <p:cNvSpPr txBox="1"/>
          <p:nvPr/>
        </p:nvSpPr>
        <p:spPr>
          <a:xfrm>
            <a:off x="893211" y="3654464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8" name="CuadroTexto 28"/>
          <p:cNvSpPr txBox="1"/>
          <p:nvPr/>
        </p:nvSpPr>
        <p:spPr>
          <a:xfrm>
            <a:off x="2672753" y="3653830"/>
            <a:ext cx="16264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9" name="Rectángulo 30"/>
          <p:cNvSpPr txBox="1"/>
          <p:nvPr/>
        </p:nvSpPr>
        <p:spPr>
          <a:xfrm>
            <a:off x="929730" y="4312566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0" name="CuadroTexto 32"/>
          <p:cNvSpPr txBox="1"/>
          <p:nvPr/>
        </p:nvSpPr>
        <p:spPr>
          <a:xfrm>
            <a:off x="2551022" y="4344916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51" name="Rectángulo 34"/>
          <p:cNvSpPr txBox="1"/>
          <p:nvPr/>
        </p:nvSpPr>
        <p:spPr>
          <a:xfrm>
            <a:off x="929729" y="5005280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2" name="CuadroTexto 39"/>
          <p:cNvSpPr txBox="1"/>
          <p:nvPr/>
        </p:nvSpPr>
        <p:spPr>
          <a:xfrm>
            <a:off x="2555770" y="5071042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EC3217E-6D77-A744-895A-212E9E56218E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/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BC4915B-9E42-3A46-9A26-3FEC947A3A34}"/>
              </a:ext>
            </a:extLst>
          </p:cNvPr>
          <p:cNvSpPr txBox="1"/>
          <p:nvPr/>
        </p:nvSpPr>
        <p:spPr>
          <a:xfrm>
            <a:off x="1240536" y="706313"/>
            <a:ext cx="6661437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200" b="0" i="0" u="none" strike="noStrike" cap="none" spc="0" normalizeH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Loreto</a:t>
            </a:r>
            <a:r>
              <a:rPr kumimoji="0" lang="es-CL" sz="22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usó una tabla de 100 y contó de 12 en 12, 6 veces.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52BFCD-99F4-4543-BB09-D1AEEA84F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840" y="1291416"/>
            <a:ext cx="4724828" cy="472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217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419240" y="460870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CL"/>
              <a:t> </a:t>
            </a:r>
            <a:endParaRPr dirty="0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38" name="CuadroTexto 1"/>
          <p:cNvSpPr txBox="1"/>
          <p:nvPr/>
        </p:nvSpPr>
        <p:spPr>
          <a:xfrm>
            <a:off x="868519" y="729487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39" name="CuadroTexto 2"/>
          <p:cNvSpPr txBox="1"/>
          <p:nvPr/>
        </p:nvSpPr>
        <p:spPr>
          <a:xfrm>
            <a:off x="2800395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0" name="CuadroTexto 3"/>
          <p:cNvSpPr txBox="1"/>
          <p:nvPr/>
        </p:nvSpPr>
        <p:spPr>
          <a:xfrm>
            <a:off x="3861703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1" name="CuadroTexto 4"/>
          <p:cNvSpPr txBox="1"/>
          <p:nvPr/>
        </p:nvSpPr>
        <p:spPr>
          <a:xfrm>
            <a:off x="5364657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2" name="CuadroTexto 6"/>
          <p:cNvSpPr txBox="1"/>
          <p:nvPr/>
        </p:nvSpPr>
        <p:spPr>
          <a:xfrm>
            <a:off x="743998" y="1485472"/>
            <a:ext cx="24148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endParaRPr dirty="0"/>
          </a:p>
        </p:txBody>
      </p:sp>
      <p:sp>
        <p:nvSpPr>
          <p:cNvPr id="143" name="CuadroTexto 8"/>
          <p:cNvSpPr txBox="1"/>
          <p:nvPr/>
        </p:nvSpPr>
        <p:spPr>
          <a:xfrm>
            <a:off x="868519" y="2241458"/>
            <a:ext cx="27827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rPr dirty="0"/>
              <a:t>  </a:t>
            </a:r>
          </a:p>
        </p:txBody>
      </p:sp>
      <p:sp>
        <p:nvSpPr>
          <p:cNvPr id="144" name="CuadroTexto 9"/>
          <p:cNvSpPr txBox="1"/>
          <p:nvPr/>
        </p:nvSpPr>
        <p:spPr>
          <a:xfrm>
            <a:off x="2504613" y="2282710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5" name="Rectángulo 17"/>
          <p:cNvSpPr txBox="1"/>
          <p:nvPr/>
        </p:nvSpPr>
        <p:spPr>
          <a:xfrm>
            <a:off x="888386" y="2951277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6" name="CuadroTexto 26"/>
          <p:cNvSpPr txBox="1"/>
          <p:nvPr/>
        </p:nvSpPr>
        <p:spPr>
          <a:xfrm>
            <a:off x="2523727" y="2975424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7" name="Rectángulo 27"/>
          <p:cNvSpPr txBox="1"/>
          <p:nvPr/>
        </p:nvSpPr>
        <p:spPr>
          <a:xfrm>
            <a:off x="893211" y="3654464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8" name="CuadroTexto 28"/>
          <p:cNvSpPr txBox="1"/>
          <p:nvPr/>
        </p:nvSpPr>
        <p:spPr>
          <a:xfrm>
            <a:off x="2672753" y="3653830"/>
            <a:ext cx="16264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9" name="Rectángulo 30"/>
          <p:cNvSpPr txBox="1"/>
          <p:nvPr/>
        </p:nvSpPr>
        <p:spPr>
          <a:xfrm>
            <a:off x="929730" y="4312566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0" name="CuadroTexto 32"/>
          <p:cNvSpPr txBox="1"/>
          <p:nvPr/>
        </p:nvSpPr>
        <p:spPr>
          <a:xfrm>
            <a:off x="2551022" y="4344916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51" name="Rectángulo 34"/>
          <p:cNvSpPr txBox="1"/>
          <p:nvPr/>
        </p:nvSpPr>
        <p:spPr>
          <a:xfrm>
            <a:off x="929729" y="5005280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2" name="CuadroTexto 39"/>
          <p:cNvSpPr txBox="1"/>
          <p:nvPr/>
        </p:nvSpPr>
        <p:spPr>
          <a:xfrm>
            <a:off x="2555770" y="5071042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EC3217E-6D77-A744-895A-212E9E56218E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EBC8D5-2A76-5340-AB70-0C13E5A08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050"/>
            <a:ext cx="9144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204B5B-AAE5-334C-820F-61709D7370B2}"/>
              </a:ext>
            </a:extLst>
          </p:cNvPr>
          <p:cNvSpPr txBox="1"/>
          <p:nvPr/>
        </p:nvSpPr>
        <p:spPr>
          <a:xfrm>
            <a:off x="678519" y="1039445"/>
            <a:ext cx="7924740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200" b="0" i="0" u="none" strike="noStrike" cap="none" spc="0" normalizeH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Aníbal</a:t>
            </a:r>
            <a:r>
              <a:rPr kumimoji="0" lang="es-CL" sz="22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usó la recta numérica, partiendo desde 0 y contando seis veces de 12 en 12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90469D-3248-1D48-AC1F-E4838C276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58" y="2264146"/>
            <a:ext cx="6687719" cy="17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431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419240" y="460870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br>
              <a:rPr lang="es-CL"/>
            </a:br>
            <a:endParaRPr lang="es-CL"/>
          </a:p>
          <a:p>
            <a:br>
              <a:rPr lang="es-CL"/>
            </a:br>
            <a:endParaRPr lang="es-CL"/>
          </a:p>
          <a:p>
            <a:br>
              <a:rPr lang="es-CL"/>
            </a:br>
            <a:endParaRPr lang="es-CL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38" name="CuadroTexto 1"/>
          <p:cNvSpPr txBox="1"/>
          <p:nvPr/>
        </p:nvSpPr>
        <p:spPr>
          <a:xfrm>
            <a:off x="868519" y="729487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39" name="CuadroTexto 2"/>
          <p:cNvSpPr txBox="1"/>
          <p:nvPr/>
        </p:nvSpPr>
        <p:spPr>
          <a:xfrm>
            <a:off x="2800395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0" name="CuadroTexto 3"/>
          <p:cNvSpPr txBox="1"/>
          <p:nvPr/>
        </p:nvSpPr>
        <p:spPr>
          <a:xfrm>
            <a:off x="3861703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1" name="CuadroTexto 4"/>
          <p:cNvSpPr txBox="1"/>
          <p:nvPr/>
        </p:nvSpPr>
        <p:spPr>
          <a:xfrm>
            <a:off x="5364657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2" name="CuadroTexto 6"/>
          <p:cNvSpPr txBox="1"/>
          <p:nvPr/>
        </p:nvSpPr>
        <p:spPr>
          <a:xfrm>
            <a:off x="743998" y="1485472"/>
            <a:ext cx="24148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endParaRPr dirty="0"/>
          </a:p>
        </p:txBody>
      </p:sp>
      <p:sp>
        <p:nvSpPr>
          <p:cNvPr id="143" name="CuadroTexto 8"/>
          <p:cNvSpPr txBox="1"/>
          <p:nvPr/>
        </p:nvSpPr>
        <p:spPr>
          <a:xfrm>
            <a:off x="868519" y="2241458"/>
            <a:ext cx="27827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rPr dirty="0"/>
              <a:t>  </a:t>
            </a:r>
          </a:p>
        </p:txBody>
      </p:sp>
      <p:sp>
        <p:nvSpPr>
          <p:cNvPr id="144" name="CuadroTexto 9"/>
          <p:cNvSpPr txBox="1"/>
          <p:nvPr/>
        </p:nvSpPr>
        <p:spPr>
          <a:xfrm>
            <a:off x="2504613" y="2282710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5" name="Rectángulo 17"/>
          <p:cNvSpPr txBox="1"/>
          <p:nvPr/>
        </p:nvSpPr>
        <p:spPr>
          <a:xfrm>
            <a:off x="888386" y="2951277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6" name="CuadroTexto 26"/>
          <p:cNvSpPr txBox="1"/>
          <p:nvPr/>
        </p:nvSpPr>
        <p:spPr>
          <a:xfrm>
            <a:off x="2523727" y="2975424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7" name="Rectángulo 27"/>
          <p:cNvSpPr txBox="1"/>
          <p:nvPr/>
        </p:nvSpPr>
        <p:spPr>
          <a:xfrm>
            <a:off x="893211" y="3654464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8" name="CuadroTexto 28"/>
          <p:cNvSpPr txBox="1"/>
          <p:nvPr/>
        </p:nvSpPr>
        <p:spPr>
          <a:xfrm>
            <a:off x="2672753" y="3653830"/>
            <a:ext cx="16264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9" name="Rectángulo 30"/>
          <p:cNvSpPr txBox="1"/>
          <p:nvPr/>
        </p:nvSpPr>
        <p:spPr>
          <a:xfrm>
            <a:off x="929730" y="4312566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0" name="CuadroTexto 32"/>
          <p:cNvSpPr txBox="1"/>
          <p:nvPr/>
        </p:nvSpPr>
        <p:spPr>
          <a:xfrm>
            <a:off x="2551022" y="4344916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51" name="Rectángulo 34"/>
          <p:cNvSpPr txBox="1"/>
          <p:nvPr/>
        </p:nvSpPr>
        <p:spPr>
          <a:xfrm>
            <a:off x="929729" y="5005280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2" name="CuadroTexto 39"/>
          <p:cNvSpPr txBox="1"/>
          <p:nvPr/>
        </p:nvSpPr>
        <p:spPr>
          <a:xfrm>
            <a:off x="2555770" y="5071042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EC3217E-6D77-A744-895A-212E9E56218E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/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B153E7E-C657-D44E-9165-9C8B74748887}"/>
              </a:ext>
            </a:extLst>
          </p:cNvPr>
          <p:cNvSpPr txBox="1"/>
          <p:nvPr/>
        </p:nvSpPr>
        <p:spPr>
          <a:xfrm>
            <a:off x="743998" y="779939"/>
            <a:ext cx="6385328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200" b="0" i="0" u="none" strike="noStrike" cap="none" spc="0" normalizeH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Patricio</a:t>
            </a:r>
            <a:r>
              <a:rPr kumimoji="0" lang="es-CL" sz="22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utilizó la suma iterada para determinar el total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5F2B25B-3ACD-B743-B27F-3F0E2CD92AE7}"/>
              </a:ext>
            </a:extLst>
          </p:cNvPr>
          <p:cNvSpPr/>
          <p:nvPr/>
        </p:nvSpPr>
        <p:spPr>
          <a:xfrm>
            <a:off x="2286000" y="255183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s-CL">
                <a:latin typeface="Times New Roman" panose="02020603050405020304" pitchFamily="18" charset="0"/>
              </a:rPr>
            </a:br>
            <a:endParaRPr lang="es-CL">
              <a:latin typeface="Times New Roman" panose="02020603050405020304" pitchFamily="18" charset="0"/>
            </a:endParaRPr>
          </a:p>
          <a:p>
            <a:br>
              <a:rPr lang="es-CL">
                <a:latin typeface="Times New Roman" panose="02020603050405020304" pitchFamily="18" charset="0"/>
              </a:rPr>
            </a:br>
            <a:endParaRPr lang="es-CL">
              <a:latin typeface="Times New Roman" panose="02020603050405020304" pitchFamily="18" charset="0"/>
            </a:endParaRPr>
          </a:p>
          <a:p>
            <a:endParaRPr lang="es-CL">
              <a:latin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AAB9F7D-84C4-CF4E-958E-D2F9D7DC756B}"/>
              </a:ext>
            </a:extLst>
          </p:cNvPr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s-CL">
                <a:latin typeface="Times New Roman" panose="02020603050405020304" pitchFamily="18" charset="0"/>
              </a:rPr>
            </a:br>
            <a:endParaRPr lang="es-CL">
              <a:latin typeface="Times New Roman" panose="02020603050405020304" pitchFamily="18" charset="0"/>
            </a:endParaRPr>
          </a:p>
          <a:p>
            <a:br>
              <a:rPr lang="es-CL">
                <a:latin typeface="Times New Roman" panose="02020603050405020304" pitchFamily="18" charset="0"/>
              </a:rPr>
            </a:br>
            <a:endParaRPr lang="es-CL">
              <a:latin typeface="Times New Roman" panose="02020603050405020304" pitchFamily="18" charset="0"/>
            </a:endParaRPr>
          </a:p>
          <a:p>
            <a:br>
              <a:rPr lang="es-CL">
                <a:latin typeface="Times New Roman" panose="02020603050405020304" pitchFamily="18" charset="0"/>
              </a:rPr>
            </a:br>
            <a:endParaRPr lang="es-CL">
              <a:latin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CB668E2-F113-D640-B45B-B0405C98D312}"/>
              </a:ext>
            </a:extLst>
          </p:cNvPr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s-CL">
                <a:latin typeface="Times New Roman" panose="02020603050405020304" pitchFamily="18" charset="0"/>
              </a:rPr>
            </a:br>
            <a:endParaRPr lang="es-CL">
              <a:latin typeface="Times New Roman" panose="02020603050405020304" pitchFamily="18" charset="0"/>
            </a:endParaRPr>
          </a:p>
          <a:p>
            <a:br>
              <a:rPr lang="es-CL">
                <a:latin typeface="Times New Roman" panose="02020603050405020304" pitchFamily="18" charset="0"/>
              </a:rPr>
            </a:br>
            <a:endParaRPr lang="es-CL">
              <a:latin typeface="Times New Roman" panose="02020603050405020304" pitchFamily="18" charset="0"/>
            </a:endParaRPr>
          </a:p>
          <a:p>
            <a:br>
              <a:rPr lang="es-CL">
                <a:latin typeface="Times New Roman" panose="02020603050405020304" pitchFamily="18" charset="0"/>
              </a:rPr>
            </a:br>
            <a:endParaRPr lang="es-CL">
              <a:latin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A576801-A5E8-564F-93EF-27EACC4942AB}"/>
              </a:ext>
            </a:extLst>
          </p:cNvPr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s-CL">
                <a:latin typeface="Times New Roman" panose="02020603050405020304" pitchFamily="18" charset="0"/>
              </a:rPr>
            </a:br>
            <a:endParaRPr lang="es-CL">
              <a:latin typeface="Times New Roman" panose="02020603050405020304" pitchFamily="18" charset="0"/>
            </a:endParaRPr>
          </a:p>
          <a:p>
            <a:br>
              <a:rPr lang="es-CL">
                <a:latin typeface="Times New Roman" panose="02020603050405020304" pitchFamily="18" charset="0"/>
              </a:rPr>
            </a:br>
            <a:endParaRPr lang="es-CL">
              <a:latin typeface="Times New Roman" panose="02020603050405020304" pitchFamily="18" charset="0"/>
            </a:endParaRPr>
          </a:p>
          <a:p>
            <a:br>
              <a:rPr lang="es-CL">
                <a:latin typeface="Times New Roman" panose="02020603050405020304" pitchFamily="18" charset="0"/>
              </a:rPr>
            </a:br>
            <a:endParaRPr lang="es-CL">
              <a:latin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E2AE10C-42C5-ED46-9CC6-62665E31CDE1}"/>
              </a:ext>
            </a:extLst>
          </p:cNvPr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s-CL"/>
            </a:br>
            <a:endParaRPr lang="es-CL"/>
          </a:p>
          <a:p>
            <a:br>
              <a:rPr lang="es-CL"/>
            </a:br>
            <a:endParaRPr lang="es-CL"/>
          </a:p>
          <a:p>
            <a:br>
              <a:rPr lang="es-CL"/>
            </a:br>
            <a:endParaRPr lang="es-CL"/>
          </a:p>
        </p:txBody>
      </p:sp>
      <p:pic>
        <p:nvPicPr>
          <p:cNvPr id="12" name="Imagen 11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E7F5FE7F-79AB-734A-83BF-44D7202FD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02" y="1350744"/>
            <a:ext cx="7366533" cy="226292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412A9CF-BB91-1647-B654-7DBC8E3D0020}"/>
              </a:ext>
            </a:extLst>
          </p:cNvPr>
          <p:cNvSpPr txBox="1"/>
          <p:nvPr/>
        </p:nvSpPr>
        <p:spPr>
          <a:xfrm>
            <a:off x="730143" y="3933398"/>
            <a:ext cx="8066089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2200" dirty="0"/>
              <a:t>¿Cuál de las tres estrategias habrias utilizado tú y por qué? Debes considerar que sea de una forma simplificada.</a:t>
            </a:r>
            <a:endParaRPr kumimoji="0" lang="es-CL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FA8D9CA-E2FD-D94F-AAC0-D45A159B4CEF}"/>
              </a:ext>
            </a:extLst>
          </p:cNvPr>
          <p:cNvSpPr txBox="1"/>
          <p:nvPr/>
        </p:nvSpPr>
        <p:spPr>
          <a:xfrm>
            <a:off x="611889" y="5025109"/>
            <a:ext cx="4008468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200" b="0" i="0" u="none" strike="noStrike" cap="none" spc="0" normalizeH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Paso 3: Dar respuesta al problema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6406C8C-1DFC-1A42-B946-650C10F6C6A4}"/>
              </a:ext>
            </a:extLst>
          </p:cNvPr>
          <p:cNvSpPr txBox="1"/>
          <p:nvPr/>
        </p:nvSpPr>
        <p:spPr>
          <a:xfrm>
            <a:off x="1042375" y="5689520"/>
            <a:ext cx="286552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Elaboraron 72 panes en total.</a:t>
            </a:r>
          </a:p>
        </p:txBody>
      </p:sp>
    </p:spTree>
    <p:extLst>
      <p:ext uri="{BB962C8B-B14F-4D97-AF65-F5344CB8AC3E}">
        <p14:creationId xmlns:p14="http://schemas.microsoft.com/office/powerpoint/2010/main" val="103160372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419240" y="490104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CL" dirty="0"/>
              <a:t> </a:t>
            </a:r>
            <a:endParaRPr dirty="0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38" name="CuadroTexto 1"/>
          <p:cNvSpPr txBox="1"/>
          <p:nvPr/>
        </p:nvSpPr>
        <p:spPr>
          <a:xfrm>
            <a:off x="868519" y="729487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39" name="CuadroTexto 2"/>
          <p:cNvSpPr txBox="1"/>
          <p:nvPr/>
        </p:nvSpPr>
        <p:spPr>
          <a:xfrm>
            <a:off x="2800395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0" name="CuadroTexto 3"/>
          <p:cNvSpPr txBox="1"/>
          <p:nvPr/>
        </p:nvSpPr>
        <p:spPr>
          <a:xfrm>
            <a:off x="3861703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1" name="CuadroTexto 4"/>
          <p:cNvSpPr txBox="1"/>
          <p:nvPr/>
        </p:nvSpPr>
        <p:spPr>
          <a:xfrm>
            <a:off x="2429918" y="820312"/>
            <a:ext cx="350031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s-ES" sz="2400" u="sng" dirty="0"/>
              <a:t>Estrategias para multiplicar</a:t>
            </a:r>
            <a:endParaRPr sz="2400" u="sng" dirty="0"/>
          </a:p>
        </p:txBody>
      </p:sp>
      <p:sp>
        <p:nvSpPr>
          <p:cNvPr id="142" name="CuadroTexto 6"/>
          <p:cNvSpPr txBox="1"/>
          <p:nvPr/>
        </p:nvSpPr>
        <p:spPr>
          <a:xfrm>
            <a:off x="743998" y="1485472"/>
            <a:ext cx="24148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endParaRPr dirty="0"/>
          </a:p>
        </p:txBody>
      </p:sp>
      <p:sp>
        <p:nvSpPr>
          <p:cNvPr id="143" name="CuadroTexto 8"/>
          <p:cNvSpPr txBox="1"/>
          <p:nvPr/>
        </p:nvSpPr>
        <p:spPr>
          <a:xfrm>
            <a:off x="868519" y="2241458"/>
            <a:ext cx="27827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rPr dirty="0"/>
              <a:t>  </a:t>
            </a:r>
          </a:p>
        </p:txBody>
      </p:sp>
      <p:sp>
        <p:nvSpPr>
          <p:cNvPr id="144" name="CuadroTexto 9"/>
          <p:cNvSpPr txBox="1"/>
          <p:nvPr/>
        </p:nvSpPr>
        <p:spPr>
          <a:xfrm>
            <a:off x="2504613" y="2282710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5" name="Rectángulo 17"/>
          <p:cNvSpPr txBox="1"/>
          <p:nvPr/>
        </p:nvSpPr>
        <p:spPr>
          <a:xfrm>
            <a:off x="888386" y="2951277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6" name="CuadroTexto 26"/>
          <p:cNvSpPr txBox="1"/>
          <p:nvPr/>
        </p:nvSpPr>
        <p:spPr>
          <a:xfrm>
            <a:off x="2523727" y="2975424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7" name="Rectángulo 27"/>
          <p:cNvSpPr txBox="1"/>
          <p:nvPr/>
        </p:nvSpPr>
        <p:spPr>
          <a:xfrm>
            <a:off x="893211" y="3654464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8" name="CuadroTexto 28"/>
          <p:cNvSpPr txBox="1"/>
          <p:nvPr/>
        </p:nvSpPr>
        <p:spPr>
          <a:xfrm>
            <a:off x="2672753" y="3653830"/>
            <a:ext cx="16264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9" name="Rectángulo 30"/>
          <p:cNvSpPr txBox="1"/>
          <p:nvPr/>
        </p:nvSpPr>
        <p:spPr>
          <a:xfrm>
            <a:off x="929730" y="4312566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0" name="CuadroTexto 32"/>
          <p:cNvSpPr txBox="1"/>
          <p:nvPr/>
        </p:nvSpPr>
        <p:spPr>
          <a:xfrm>
            <a:off x="2551022" y="4344916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51" name="Rectángulo 34"/>
          <p:cNvSpPr txBox="1"/>
          <p:nvPr/>
        </p:nvSpPr>
        <p:spPr>
          <a:xfrm>
            <a:off x="929729" y="5005280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2" name="CuadroTexto 39"/>
          <p:cNvSpPr txBox="1"/>
          <p:nvPr/>
        </p:nvSpPr>
        <p:spPr>
          <a:xfrm>
            <a:off x="2555770" y="5071042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EC3217E-6D77-A744-895A-212E9E56218E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/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D24C2DD-3B9D-0840-A137-89872198E75F}"/>
              </a:ext>
            </a:extLst>
          </p:cNvPr>
          <p:cNvSpPr txBox="1"/>
          <p:nvPr/>
        </p:nvSpPr>
        <p:spPr>
          <a:xfrm>
            <a:off x="929729" y="1493710"/>
            <a:ext cx="2661945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200" b="0" i="0" u="none" strike="noStrike" cap="none" spc="0" normalizeH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Práctiquemos juntos…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0256E7-6440-9C49-B5E6-8BBE278EF1E3}"/>
              </a:ext>
            </a:extLst>
          </p:cNvPr>
          <p:cNvSpPr txBox="1"/>
          <p:nvPr/>
        </p:nvSpPr>
        <p:spPr>
          <a:xfrm>
            <a:off x="819263" y="1954285"/>
            <a:ext cx="3871520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Joaquín ayuda a su mamá a elaborar un pedido de pan para el fin de semana. Piensa elaborar </a:t>
            </a: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8 bandejas completas </a:t>
            </a: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de pan  con </a:t>
            </a: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12 panes cada bandeja</a:t>
            </a: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¿Cuántos panes elaborará en total?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7F81F8-0D25-C84B-A396-8640DC25B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654" y="1430673"/>
            <a:ext cx="3429703" cy="2397104"/>
          </a:xfrm>
          <a:prstGeom prst="rect">
            <a:avLst/>
          </a:prstGeom>
        </p:spPr>
      </p:pic>
      <p:pic>
        <p:nvPicPr>
          <p:cNvPr id="27" name="Imagen 26" descr="Imagen 14">
            <a:extLst>
              <a:ext uri="{FF2B5EF4-FFF2-40B4-BE49-F238E27FC236}">
                <a16:creationId xmlns:a16="http://schemas.microsoft.com/office/drawing/2014/main" id="{9E68B156-32E8-DB41-84C9-104482448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608" y="117001"/>
            <a:ext cx="5204069" cy="65051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CEFD8E53-09A4-1249-A63C-D54DE46E60EB}"/>
              </a:ext>
            </a:extLst>
          </p:cNvPr>
          <p:cNvSpPr txBox="1"/>
          <p:nvPr/>
        </p:nvSpPr>
        <p:spPr>
          <a:xfrm>
            <a:off x="543896" y="3991406"/>
            <a:ext cx="4822793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200" b="0" i="0" u="none" strike="noStrike" cap="none" spc="0" normalizeH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Paso 1: Identificar los datos del problema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6806A8C-521C-CF48-B053-EF42186EC15D}"/>
              </a:ext>
            </a:extLst>
          </p:cNvPr>
          <p:cNvSpPr txBox="1"/>
          <p:nvPr/>
        </p:nvSpPr>
        <p:spPr>
          <a:xfrm>
            <a:off x="2692928" y="4604953"/>
            <a:ext cx="1191991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6000" dirty="0"/>
              <a:t>¿..</a:t>
            </a:r>
            <a:r>
              <a:rPr kumimoji="0" lang="es-CL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1985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477</Words>
  <Application>Microsoft Macintosh PowerPoint</Application>
  <PresentationFormat>Presentación en pantalla (4:3)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Abadi MT Condensed Light</vt:lpstr>
      <vt:lpstr>Arial</vt:lpstr>
      <vt:lpstr>Avenir Next Condensed</vt:lpstr>
      <vt:lpstr>Calibri</vt:lpstr>
      <vt:lpstr>Calibri Light</vt:lpstr>
      <vt:lpstr>Times New Roman</vt:lpstr>
      <vt:lpstr>Tema de Office</vt:lpstr>
      <vt:lpstr>Matemáticas 4º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</dc:title>
  <cp:lastModifiedBy>aascencio.jjc@gmail.com</cp:lastModifiedBy>
  <cp:revision>27</cp:revision>
  <dcterms:modified xsi:type="dcterms:W3CDTF">2020-09-23T18:37:04Z</dcterms:modified>
</cp:coreProperties>
</file>